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3"/>
  </p:notesMasterIdLst>
  <p:handoutMasterIdLst>
    <p:handoutMasterId r:id="rId54"/>
  </p:handoutMasterIdLst>
  <p:sldIdLst>
    <p:sldId id="272" r:id="rId2"/>
    <p:sldId id="442" r:id="rId3"/>
    <p:sldId id="328" r:id="rId4"/>
    <p:sldId id="384" r:id="rId5"/>
    <p:sldId id="443" r:id="rId6"/>
    <p:sldId id="381" r:id="rId7"/>
    <p:sldId id="347" r:id="rId8"/>
    <p:sldId id="441" r:id="rId9"/>
    <p:sldId id="337" r:id="rId10"/>
    <p:sldId id="423" r:id="rId11"/>
    <p:sldId id="431" r:id="rId12"/>
    <p:sldId id="500" r:id="rId13"/>
    <p:sldId id="529" r:id="rId14"/>
    <p:sldId id="437" r:id="rId15"/>
    <p:sldId id="436" r:id="rId16"/>
    <p:sldId id="350" r:id="rId17"/>
    <p:sldId id="432" r:id="rId18"/>
    <p:sldId id="434" r:id="rId19"/>
    <p:sldId id="435" r:id="rId20"/>
    <p:sldId id="356" r:id="rId21"/>
    <p:sldId id="530" r:id="rId22"/>
    <p:sldId id="338" r:id="rId23"/>
    <p:sldId id="339" r:id="rId24"/>
    <p:sldId id="361" r:id="rId25"/>
    <p:sldId id="531" r:id="rId26"/>
    <p:sldId id="532" r:id="rId27"/>
    <p:sldId id="389" r:id="rId28"/>
    <p:sldId id="366" r:id="rId29"/>
    <p:sldId id="499" r:id="rId30"/>
    <p:sldId id="472" r:id="rId31"/>
    <p:sldId id="482" r:id="rId32"/>
    <p:sldId id="474" r:id="rId33"/>
    <p:sldId id="444" r:id="rId34"/>
    <p:sldId id="501" r:id="rId35"/>
    <p:sldId id="445" r:id="rId36"/>
    <p:sldId id="446" r:id="rId37"/>
    <p:sldId id="452" r:id="rId38"/>
    <p:sldId id="533" r:id="rId39"/>
    <p:sldId id="453" r:id="rId40"/>
    <p:sldId id="455" r:id="rId41"/>
    <p:sldId id="456" r:id="rId42"/>
    <p:sldId id="457" r:id="rId43"/>
    <p:sldId id="458" r:id="rId44"/>
    <p:sldId id="462" r:id="rId45"/>
    <p:sldId id="465" r:id="rId46"/>
    <p:sldId id="468" r:id="rId47"/>
    <p:sldId id="527" r:id="rId48"/>
    <p:sldId id="516" r:id="rId49"/>
    <p:sldId id="469" r:id="rId50"/>
    <p:sldId id="470" r:id="rId51"/>
    <p:sldId id="285" r:id="rId5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9" autoAdjust="0"/>
    <p:restoredTop sz="89350" autoAdjust="0"/>
  </p:normalViewPr>
  <p:slideViewPr>
    <p:cSldViewPr>
      <p:cViewPr varScale="1">
        <p:scale>
          <a:sx n="89" d="100"/>
          <a:sy n="89" d="100"/>
        </p:scale>
        <p:origin x="-6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88"/>
    </p:cViewPr>
  </p:sorterViewPr>
  <p:notesViewPr>
    <p:cSldViewPr>
      <p:cViewPr varScale="1">
        <p:scale>
          <a:sx n="74" d="100"/>
          <a:sy n="74" d="100"/>
        </p:scale>
        <p:origin x="-2658" y="-9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E89A4-C237-4B36-925A-ADF7ADF0C880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CD356-0139-40CC-AF0A-E921E030F0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3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417A3-27A8-4BC2-8276-3D7AF6927EB7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9D7FE-3C70-4CCD-9E1C-FE9CA665A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2D674-FEF9-4BCE-BBC0-0CFB332222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45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Common reason for</a:t>
            </a:r>
            <a:r>
              <a:rPr lang="en-US" baseline="0" dirty="0" smtClean="0"/>
              <a:t> delay / more than denial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EAF requested, but not required (if eligible in adult/expansion category)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Also triggers COMPASS to ask resource Qs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63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Normally</a:t>
            </a:r>
            <a:r>
              <a:rPr lang="en-US" baseline="0" dirty="0" smtClean="0"/>
              <a:t> point-in-time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55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ACA goal - For the MAGI categories, aligns Medicaid rules to the Marketplace rules for premium tax credits </a:t>
            </a:r>
          </a:p>
          <a:p>
            <a:r>
              <a:rPr lang="en-US" dirty="0" smtClean="0"/>
              <a:t>Gross</a:t>
            </a:r>
            <a:r>
              <a:rPr lang="en-US" baseline="0" dirty="0" smtClean="0"/>
              <a:t> income is taxable income -- adjustments are limited set of deductions</a:t>
            </a:r>
          </a:p>
          <a:p>
            <a:r>
              <a:rPr lang="en-US" baseline="0" dirty="0" smtClean="0"/>
              <a:t> --- modified : 3 add-ons, even though tax exempt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823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exhaustive!  General rule – is it taxable?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4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138%</a:t>
            </a:r>
            <a:r>
              <a:rPr lang="en-US" baseline="0" dirty="0" smtClean="0"/>
              <a:t> for HH 3 = 2311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Poll audience</a:t>
            </a:r>
            <a:r>
              <a:rPr lang="en-US" baseline="0" dirty="0" smtClean="0"/>
              <a:t> – how many do assist patients </a:t>
            </a:r>
            <a:r>
              <a:rPr lang="en-US" baseline="0" dirty="0" err="1" smtClean="0"/>
              <a:t>medicaid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elig</a:t>
            </a:r>
            <a:r>
              <a:rPr lang="en-US" baseline="0" dirty="0" smtClean="0"/>
              <a:t> &amp; enrollment?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977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138%</a:t>
            </a:r>
            <a:r>
              <a:rPr lang="en-US" baseline="0" dirty="0" smtClean="0"/>
              <a:t> for HH 3 = 2311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- relevant to income limit – defined in relation to FPL, increase w/ household size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also relevant to whose income counts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12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</a:t>
            </a:r>
            <a:r>
              <a:rPr lang="en-US" baseline="0" dirty="0" smtClean="0"/>
              <a:t>report to marketplace any household changes – new births, deaths, marriages, divorces</a:t>
            </a:r>
          </a:p>
          <a:p>
            <a:r>
              <a:rPr lang="en-US" baseline="0" dirty="0" smtClean="0"/>
              <a:t>* MAGI income &amp; household rules extend to some Medicaid categories – become general, but then there are exceptions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12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Need to know</a:t>
            </a:r>
            <a:r>
              <a:rPr lang="en-US" baseline="0" dirty="0" smtClean="0"/>
              <a:t> 2 key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60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in doubt </a:t>
            </a:r>
            <a:r>
              <a:rPr lang="en-US" dirty="0" smtClean="0">
                <a:sym typeface="Wingdings" panose="05000000000000000000" pitchFamily="2" charset="2"/>
              </a:rPr>
              <a:t> look</a:t>
            </a:r>
            <a:endParaRPr lang="en-US" dirty="0" smtClean="0"/>
          </a:p>
          <a:p>
            <a:r>
              <a:rPr lang="en-US" dirty="0" smtClean="0"/>
              <a:t> - changed</a:t>
            </a:r>
            <a:r>
              <a:rPr lang="en-US" baseline="0" dirty="0" smtClean="0"/>
              <a:t> in 2012 / not with ACA/ with reauthorization of CHIP – PA elected state option</a:t>
            </a:r>
          </a:p>
          <a:p>
            <a:r>
              <a:rPr lang="en-US" baseline="0" dirty="0" smtClean="0"/>
              <a:t> - only insurance option for DACA --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6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- age 21+</a:t>
            </a:r>
          </a:p>
          <a:p>
            <a:r>
              <a:rPr lang="en-US" dirty="0" smtClean="0"/>
              <a:t> - legal term of art from 1996 federal legislation / replaced old</a:t>
            </a:r>
            <a:r>
              <a:rPr lang="en-US" baseline="0" dirty="0" smtClean="0"/>
              <a:t> framework (PRUCOL)</a:t>
            </a:r>
          </a:p>
          <a:p>
            <a:r>
              <a:rPr lang="en-US" baseline="0" dirty="0" smtClean="0"/>
              <a:t> - also added on general rule of 5 year waiting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111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4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lower than 138, expansion category – and harder to get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HIPAA’s creditable</a:t>
            </a:r>
            <a:r>
              <a:rPr lang="en-US" baseline="0" dirty="0" smtClean="0"/>
              <a:t> coverage standard (Medicare Part A sufficient)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</a:t>
            </a:r>
            <a:r>
              <a:rPr lang="en-US" baseline="0" dirty="0" smtClean="0"/>
              <a:t> $1382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Categories that existed before expansion, continue to exist, worth keeping in mind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56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Struggle with depression</a:t>
            </a:r>
            <a:r>
              <a:rPr lang="en-US" baseline="0" dirty="0" smtClean="0"/>
              <a:t> or anxiety; chronic back-pain </a:t>
            </a:r>
            <a:r>
              <a:rPr lang="en-US" baseline="0" dirty="0" smtClean="0">
                <a:sym typeface="Wingdings" panose="05000000000000000000" pitchFamily="2" charset="2"/>
              </a:rPr>
              <a:t> apply!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503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*for some clients, not supposed to have choice, screen as MAWD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elig</a:t>
            </a:r>
            <a:r>
              <a:rPr lang="en-US" baseline="0" dirty="0" smtClean="0"/>
              <a:t>, no PTC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4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Earned</a:t>
            </a:r>
            <a:r>
              <a:rPr lang="en-US" baseline="0" dirty="0" smtClean="0"/>
              <a:t> income – common usage: wages, salaries, profit from self-</a:t>
            </a:r>
            <a:r>
              <a:rPr lang="en-US" baseline="0" dirty="0" err="1" smtClean="0"/>
              <a:t>empl</a:t>
            </a:r>
            <a:r>
              <a:rPr lang="en-US" baseline="0" dirty="0" smtClean="0"/>
              <a:t>, </a:t>
            </a:r>
          </a:p>
          <a:p>
            <a:r>
              <a:rPr lang="en-US" baseline="0" dirty="0" err="1" smtClean="0"/>
              <a:t>nonMAGI</a:t>
            </a:r>
            <a:r>
              <a:rPr lang="en-US" baseline="0" dirty="0" smtClean="0"/>
              <a:t> categories – work income is special, hugely incentivized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186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MAWD limit for</a:t>
            </a:r>
            <a:r>
              <a:rPr lang="en-US" baseline="0" dirty="0" smtClean="0"/>
              <a:t> 2 - $3,338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Decision</a:t>
            </a:r>
            <a:r>
              <a:rPr lang="en-US" baseline="0" dirty="0" smtClean="0"/>
              <a:t> w/in 30 days; or 5 days if medical emergency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68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r>
              <a:rPr lang="en-US" baseline="0" dirty="0" smtClean="0"/>
              <a:t> rules – household rules, still tied to category</a:t>
            </a:r>
          </a:p>
          <a:p>
            <a:r>
              <a:rPr lang="en-US" dirty="0" smtClean="0"/>
              <a:t>*</a:t>
            </a:r>
            <a:r>
              <a:rPr lang="en-US" baseline="0" dirty="0" smtClean="0"/>
              <a:t>no resource test in MAGI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3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83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- reference &amp; authority (for caseworkers)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53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- new </a:t>
            </a:r>
            <a:r>
              <a:rPr lang="en-US" dirty="0" err="1" smtClean="0"/>
              <a:t>elig</a:t>
            </a:r>
            <a:r>
              <a:rPr lang="en-US" baseline="0" dirty="0" smtClean="0"/>
              <a:t> category remarkable in breadth – no EAF, no HSM, no LOCA, no verifying car’s worth or life insurance or retirement assets – no precedent in PA</a:t>
            </a:r>
          </a:p>
          <a:p>
            <a:r>
              <a:rPr lang="en-US" baseline="0" dirty="0" smtClean="0"/>
              <a:t> - historically MA tied to CA &amp; SSI, pregnancy – idea of worthy poor – changes with ACA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37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</a:t>
            </a:r>
            <a:r>
              <a:rPr lang="en-US" baseline="0" dirty="0" smtClean="0"/>
              <a:t> $1382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8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*if</a:t>
            </a:r>
            <a:r>
              <a:rPr lang="en-US" baseline="0" dirty="0" smtClean="0"/>
              <a:t> Kanye marks yes – reviewed in disability categories 1</a:t>
            </a:r>
            <a:r>
              <a:rPr lang="en-US" baseline="30000" dirty="0" smtClean="0"/>
              <a:t>st</a:t>
            </a:r>
            <a:r>
              <a:rPr lang="en-US" baseline="0" dirty="0" smtClean="0"/>
              <a:t> – will be asked to verify disability &amp; assets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Not required to verify those things, but letter asking won’t say that – 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Imagine letter – “we need proof” income, resources, and disability – leads some applicants to drop 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9D7FE-3C70-4CCD-9E1C-FE9CA665AC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63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D86A0-CB5C-4FEC-81C6-A278E10C6D4F}" type="datetime1">
              <a:rPr lang="en-US" smtClean="0"/>
              <a:t>11/18/2016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7C3AAEE-7A36-4F2D-8353-26520E3DF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25F8-C2EA-40DB-AB70-65016C27A192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6B1F2-E0A1-464D-B182-F74FEB672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C1A88-9673-4B42-AE20-BC0C89BF3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82E08-4A0C-4412-B9DD-FC876CA33BCE}" type="datetime1">
              <a:rPr lang="en-US" smtClean="0"/>
              <a:t>11/18/2016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8784-3EA3-41C6-9B23-6627F4BF8F12}" type="datetime1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8077E-DAC4-4FD2-A0F2-AB435095C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D581-98BF-4F03-856E-223E61D4093A}" type="datetime1">
              <a:rPr lang="en-US" smtClean="0"/>
              <a:t>11/18/2016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E473FA0-7159-4E65-915F-2788BC7C5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81E62-1AC7-4B3C-A9DF-DA16E40E2306}" type="datetime1">
              <a:rPr lang="en-US" smtClean="0"/>
              <a:t>11/18/2016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1FF58-D6D6-40DA-8366-67AC034D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7E734-9C65-4CCD-BF30-CD8769F59ACB}" type="datetime1">
              <a:rPr lang="en-US" smtClean="0"/>
              <a:t>11/18/2016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102E325-DF75-41BB-B939-5CCBCF67F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2CD20-6F0A-4BB2-98E7-68C4A48E1F93}" type="datetime1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E65AA-4E0F-4C30-8ECA-730E2A9B4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B3FC3-A488-4200-9E27-8C09A4AFEC86}" type="datetime1">
              <a:rPr lang="en-US" smtClean="0"/>
              <a:t>11/18/2016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3B6D73-3D2E-49AD-9FB9-BE30FF49E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7974A0-A899-43C3-9278-5B6795F0E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C42B-E5F7-47F3-A466-EB3D902F7F2C}" type="datetime1">
              <a:rPr lang="en-US" smtClean="0"/>
              <a:t>11/18/2016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ACEF0-BF73-46B4-930C-FD96B71DE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49660-D691-4AAB-89C9-11E6BC13C450}" type="datetime1">
              <a:rPr lang="en-US" smtClean="0"/>
              <a:t>11/18/2016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C19E624-C46F-4D37-B606-1D514C9CF027}" type="datetime1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9B32B9-A41C-4641-940B-6D87D1131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re.gov/immigration-status-and-the-marketplace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ces.dpw.state.pa.us/oimpolicymanuals/ma/index.htm" TargetMode="External"/><Relationship Id="rId7" Type="http://schemas.openxmlformats.org/officeDocument/2006/relationships/hyperlink" Target="mailto:Kfisher@phlp.org" TargetMode="External"/><Relationship Id="rId2" Type="http://schemas.openxmlformats.org/officeDocument/2006/relationships/hyperlink" Target="http://www.irs.gov/uac/Affordable-Care-Act-Tax-Provis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lp.org/wp-content/uploads/2016/02/MAWD-Guide-2016.pdf" TargetMode="External"/><Relationship Id="rId5" Type="http://schemas.openxmlformats.org/officeDocument/2006/relationships/hyperlink" Target="http://www.phlp.org/wp-content/uploads/2016/05/Eligibility-Manual-Rev.-2016.pdf" TargetMode="External"/><Relationship Id="rId4" Type="http://schemas.openxmlformats.org/officeDocument/2006/relationships/hyperlink" Target="http://www.healthreformbeyondthebasics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000" cap="none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6659" y="304800"/>
            <a:ext cx="8382000" cy="1524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4000" dirty="0" smtClean="0"/>
              <a:t>Medicaid Eligibility</a:t>
            </a:r>
            <a:br>
              <a:rPr lang="en-US" sz="4000" dirty="0" smtClean="0"/>
            </a:br>
            <a:r>
              <a:rPr lang="en-US" sz="2600" dirty="0" smtClean="0"/>
              <a:t>Introduction and Overview</a:t>
            </a:r>
          </a:p>
        </p:txBody>
      </p:sp>
      <p:pic>
        <p:nvPicPr>
          <p:cNvPr id="13315" name="Picture 4" descr="phlp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6458" y="2667000"/>
            <a:ext cx="375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553200" y="4917440"/>
            <a:ext cx="2133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Kyle Fisher</a:t>
            </a:r>
          </a:p>
          <a:p>
            <a:r>
              <a:rPr lang="en-US" dirty="0" smtClean="0"/>
              <a:t>kfisher@phlp.org</a:t>
            </a:r>
          </a:p>
          <a:p>
            <a:endParaRPr lang="en-US" sz="800" dirty="0" smtClean="0"/>
          </a:p>
          <a:p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2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Newly Eligible Adults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Adults age 19-64</a:t>
            </a:r>
          </a:p>
          <a:p>
            <a:r>
              <a:rPr lang="en-US" dirty="0" smtClean="0"/>
              <a:t>Income under 138% FPL</a:t>
            </a:r>
          </a:p>
          <a:p>
            <a:r>
              <a:rPr lang="en-US" dirty="0"/>
              <a:t>Cannot qualify for Medicare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No asset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383818"/>
              </p:ext>
            </p:extLst>
          </p:nvPr>
        </p:nvGraphicFramePr>
        <p:xfrm>
          <a:off x="762000" y="33528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508760"/>
                <a:gridCol w="1554480"/>
                <a:gridCol w="1554480"/>
                <a:gridCol w="1554480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of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of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Household of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Household of 4</a:t>
                      </a:r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138% FPL  </a:t>
                      </a:r>
                      <a:r>
                        <a:rPr lang="en-US" sz="1400" b="0" baseline="0" dirty="0" smtClean="0"/>
                        <a:t>(2016)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baseline="0" dirty="0" smtClean="0"/>
                        <a:t>Monthly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$1,367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$1,843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$2,319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$2,795</a:t>
                      </a:r>
                      <a:endParaRPr lang="en-US" b="0" dirty="0"/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Annually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$16,394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$22,108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$27,821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$33,534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3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Kanye (age 32) and Kim (age 34) live off Kim’s Social Security Disability of $1700 per month. Kim has Medicare. Does either qualify in the Medicaid adult category?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64511"/>
              </p:ext>
            </p:extLst>
          </p:nvPr>
        </p:nvGraphicFramePr>
        <p:xfrm>
          <a:off x="457200" y="3581400"/>
          <a:ext cx="8153400" cy="244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705"/>
                <a:gridCol w="1815495"/>
                <a:gridCol w="4267200"/>
              </a:tblGrid>
              <a:tr h="5638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Medicaid </a:t>
                      </a:r>
                    </a:p>
                    <a:p>
                      <a:pPr algn="ctr"/>
                      <a:r>
                        <a:rPr lang="en-US" dirty="0" smtClean="0"/>
                        <a:t>(adult  cat.)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 anchor="ctr"/>
                </a:tc>
              </a:tr>
              <a:tr h="8875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Kanye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Under age 65 and </a:t>
                      </a:r>
                      <a:r>
                        <a:rPr lang="en-US" baseline="0" dirty="0" smtClean="0"/>
                        <a:t>&amp; income </a:t>
                      </a:r>
                    </a:p>
                    <a:p>
                      <a:pPr algn="ctr"/>
                      <a:r>
                        <a:rPr lang="en-US" baseline="0" dirty="0" smtClean="0"/>
                        <a:t>under 138% FPL (household of 2)</a:t>
                      </a:r>
                      <a:endParaRPr lang="en-US" dirty="0"/>
                    </a:p>
                  </a:txBody>
                  <a:tcPr anchor="ctr"/>
                </a:tc>
              </a:tr>
              <a:tr h="8499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Under age 65 and 138% FPL, but on Medicare – precludes Adult cat.</a:t>
                      </a:r>
                    </a:p>
                    <a:p>
                      <a:pPr algn="ctr"/>
                      <a:r>
                        <a:rPr lang="en-US" baseline="0" dirty="0" smtClean="0"/>
                        <a:t>– consider other categories 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2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COMPASS Tip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6" y="1600200"/>
            <a:ext cx="84582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53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COMPASS Tip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4256315"/>
            <a:ext cx="9530116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393370"/>
            <a:ext cx="6096000" cy="2314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6571" y="1524000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applicant answers yes, EAF (PA 1663) requested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difference between COMPASS and PA 600 HC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-195943" y="5758543"/>
            <a:ext cx="3581400" cy="914400"/>
          </a:xfrm>
          <a:prstGeom prst="ellipse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Monthly vs </a:t>
            </a:r>
            <a:r>
              <a:rPr lang="en-US" dirty="0" smtClean="0"/>
              <a:t>Annual MAGI calculations</a:t>
            </a:r>
          </a:p>
          <a:p>
            <a:pPr lvl="1"/>
            <a:r>
              <a:rPr lang="en-US" dirty="0"/>
              <a:t>Marketplace </a:t>
            </a:r>
            <a:r>
              <a:rPr lang="en-US" dirty="0" smtClean="0"/>
              <a:t>= </a:t>
            </a:r>
            <a:r>
              <a:rPr lang="en-US" dirty="0"/>
              <a:t>projected </a:t>
            </a:r>
            <a:r>
              <a:rPr lang="en-US" u="sng" dirty="0"/>
              <a:t>annual</a:t>
            </a:r>
            <a:r>
              <a:rPr lang="en-US" dirty="0"/>
              <a:t> income </a:t>
            </a:r>
          </a:p>
          <a:p>
            <a:pPr lvl="1"/>
            <a:r>
              <a:rPr lang="en-US" dirty="0" smtClean="0"/>
              <a:t>Medicaid 	     = actual </a:t>
            </a:r>
            <a:r>
              <a:rPr lang="en-US" u="sng" dirty="0" smtClean="0"/>
              <a:t>monthly</a:t>
            </a:r>
            <a:r>
              <a:rPr lang="en-US" dirty="0" smtClean="0"/>
              <a:t> income</a:t>
            </a:r>
          </a:p>
          <a:p>
            <a:pPr lvl="2"/>
            <a:r>
              <a:rPr lang="en-US" dirty="0" smtClean="0"/>
              <a:t>Exception – </a:t>
            </a:r>
            <a:r>
              <a:rPr lang="en-US" dirty="0"/>
              <a:t>if </a:t>
            </a:r>
            <a:r>
              <a:rPr lang="en-US" i="1" dirty="0"/>
              <a:t>monthly</a:t>
            </a:r>
            <a:r>
              <a:rPr lang="en-US" dirty="0"/>
              <a:t> income is over 138% and expected to decrease or </a:t>
            </a:r>
            <a:r>
              <a:rPr lang="en-US" dirty="0" smtClean="0"/>
              <a:t>end, Medicaid uses </a:t>
            </a:r>
            <a:r>
              <a:rPr lang="en-US" i="1" dirty="0" smtClean="0"/>
              <a:t>annual</a:t>
            </a:r>
            <a:r>
              <a:rPr lang="en-US" dirty="0"/>
              <a:t> </a:t>
            </a:r>
            <a:r>
              <a:rPr lang="en-US" dirty="0" smtClean="0"/>
              <a:t>income</a:t>
            </a:r>
          </a:p>
          <a:p>
            <a:endParaRPr lang="en-US" sz="1200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unemployment comp, seasonal labor, school employment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See MAEH 312.53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r>
              <a:rPr lang="en-US" sz="2800" dirty="0" smtClean="0"/>
              <a:t>For Children </a:t>
            </a:r>
          </a:p>
          <a:p>
            <a:r>
              <a:rPr lang="en-US" sz="2800" dirty="0" smtClean="0"/>
              <a:t>&amp; pregnant women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Medicaid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0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Category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Definitions:</a:t>
            </a:r>
            <a:endParaRPr lang="en-US" dirty="0"/>
          </a:p>
          <a:p>
            <a:endParaRPr lang="en-US" sz="1000" b="1" dirty="0" smtClean="0"/>
          </a:p>
          <a:p>
            <a:r>
              <a:rPr lang="en-US" b="1" dirty="0" smtClean="0"/>
              <a:t>Child (MAGI) </a:t>
            </a:r>
          </a:p>
          <a:p>
            <a:pPr lvl="1"/>
            <a:r>
              <a:rPr lang="en-US" dirty="0" smtClean="0"/>
              <a:t>Age 0-18  </a:t>
            </a:r>
          </a:p>
          <a:p>
            <a:pPr lvl="1"/>
            <a:r>
              <a:rPr lang="en-US" sz="2000" dirty="0" smtClean="0"/>
              <a:t>until 19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birthday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sz="2400" dirty="0" smtClean="0"/>
              <a:t>Children with Disabilities (PH 95)</a:t>
            </a:r>
          </a:p>
          <a:p>
            <a:pPr lvl="1"/>
            <a:r>
              <a:rPr lang="en-US" dirty="0" smtClean="0"/>
              <a:t>Age 0-17; until 18</a:t>
            </a:r>
            <a:r>
              <a:rPr lang="en-US" baseline="30000" dirty="0" smtClean="0"/>
              <a:t>th</a:t>
            </a:r>
            <a:r>
              <a:rPr lang="en-US" dirty="0" smtClean="0"/>
              <a:t> birthday</a:t>
            </a:r>
          </a:p>
          <a:p>
            <a:pPr lvl="1"/>
            <a:endParaRPr lang="en-US" sz="1000" dirty="0" smtClean="0"/>
          </a:p>
          <a:p>
            <a:r>
              <a:rPr lang="en-US" sz="2400" dirty="0" smtClean="0"/>
              <a:t>Former Foster Youth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Up to age 26 (if aged out of foster care)</a:t>
            </a:r>
          </a:p>
          <a:p>
            <a:pPr lvl="1"/>
            <a:r>
              <a:rPr lang="en-US" dirty="0" smtClean="0"/>
              <a:t>No income limit, no resource limit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Income Limits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Infants &amp; Pregnant Women </a:t>
            </a:r>
            <a:r>
              <a:rPr lang="en-US" dirty="0" smtClean="0"/>
              <a:t>(220% FPL)(</a:t>
            </a:r>
            <a:r>
              <a:rPr lang="en-US" sz="2400" dirty="0" smtClean="0"/>
              <a:t>2016</a:t>
            </a:r>
            <a:r>
              <a:rPr lang="en-US" dirty="0" smtClean="0"/>
              <a:t>)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200" dirty="0" smtClean="0"/>
              <a:t>*Pregnant Woman is at least a household of two – always count the </a:t>
            </a:r>
            <a:r>
              <a:rPr lang="en-US" sz="2200" dirty="0"/>
              <a:t> </a:t>
            </a:r>
            <a:r>
              <a:rPr lang="en-US" sz="2200" dirty="0" smtClean="0"/>
              <a:t>    unborn child(</a:t>
            </a:r>
            <a:r>
              <a:rPr lang="en-US" sz="2200" dirty="0" err="1" smtClean="0"/>
              <a:t>ren</a:t>
            </a:r>
            <a:r>
              <a:rPr lang="en-US" sz="220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07378"/>
              </p:ext>
            </p:extLst>
          </p:nvPr>
        </p:nvGraphicFramePr>
        <p:xfrm>
          <a:off x="1066800" y="2514600"/>
          <a:ext cx="7239000" cy="2305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667000"/>
                <a:gridCol w="2514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2,938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$35,244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3,696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$44,352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4,455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$53,460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$5,214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$62,568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32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Income Limits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Children age 1 through 5 </a:t>
            </a:r>
            <a:r>
              <a:rPr lang="en-US" dirty="0" smtClean="0"/>
              <a:t>(162% FPL)(</a:t>
            </a:r>
            <a:r>
              <a:rPr lang="en-US" sz="2400" dirty="0" smtClean="0"/>
              <a:t>2016</a:t>
            </a:r>
            <a:r>
              <a:rPr lang="en-US" dirty="0" smtClean="0"/>
              <a:t>)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636961"/>
              </p:ext>
            </p:extLst>
          </p:nvPr>
        </p:nvGraphicFramePr>
        <p:xfrm>
          <a:off x="1066800" y="2590800"/>
          <a:ext cx="7239000" cy="273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667000"/>
                <a:gridCol w="2514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Size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1,604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$19,246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2,163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$25,953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2,722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$32,660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3,281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$39,366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$3,839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$46,073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9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Income Limits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Children age 6 through 18 </a:t>
            </a:r>
            <a:r>
              <a:rPr lang="en-US" dirty="0" smtClean="0"/>
              <a:t>(138% FPL)(</a:t>
            </a:r>
            <a:r>
              <a:rPr lang="en-US" sz="2400" dirty="0" smtClean="0"/>
              <a:t>2016</a:t>
            </a:r>
            <a:r>
              <a:rPr lang="en-US" dirty="0" smtClean="0"/>
              <a:t>)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29675"/>
              </p:ext>
            </p:extLst>
          </p:nvPr>
        </p:nvGraphicFramePr>
        <p:xfrm>
          <a:off x="1066800" y="2590800"/>
          <a:ext cx="7239000" cy="2730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667000"/>
                <a:gridCol w="2514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$16,395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$1,843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$22,108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2,319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$27,821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$2,795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$33,534</a:t>
                      </a:r>
                      <a:endParaRPr lang="en-US" dirty="0"/>
                    </a:p>
                  </a:txBody>
                  <a:tcPr anchor="ctr"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$3,272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$39,247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Topics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5257800"/>
          </a:xfrm>
        </p:spPr>
        <p:txBody>
          <a:bodyPr/>
          <a:lstStyle/>
          <a:p>
            <a:endParaRPr lang="en-US" sz="1000" dirty="0" smtClean="0"/>
          </a:p>
          <a:p>
            <a:r>
              <a:rPr lang="en-US" sz="2400" dirty="0" smtClean="0"/>
              <a:t>Medicaid Eligibility Basics</a:t>
            </a:r>
          </a:p>
          <a:p>
            <a:r>
              <a:rPr lang="en-US" sz="2400" dirty="0" smtClean="0"/>
              <a:t>MAGI Categories </a:t>
            </a:r>
          </a:p>
          <a:p>
            <a:pPr lvl="1"/>
            <a:r>
              <a:rPr lang="en-US" dirty="0" smtClean="0"/>
              <a:t>Adult (expansion) </a:t>
            </a:r>
          </a:p>
          <a:p>
            <a:pPr lvl="1"/>
            <a:r>
              <a:rPr lang="en-US" dirty="0" smtClean="0"/>
              <a:t>Children &amp; Pregnant women</a:t>
            </a:r>
          </a:p>
          <a:p>
            <a:r>
              <a:rPr lang="en-US" sz="2400" dirty="0" smtClean="0"/>
              <a:t>MAGI Income &amp; Household Size Rules</a:t>
            </a:r>
            <a:r>
              <a:rPr lang="en-US" i="1" dirty="0" smtClean="0">
                <a:solidFill>
                  <a:schemeClr val="tx2"/>
                </a:solidFill>
              </a:rPr>
              <a:t>	</a:t>
            </a:r>
            <a:endParaRPr lang="en-US" i="1" dirty="0" smtClean="0"/>
          </a:p>
          <a:p>
            <a:r>
              <a:rPr lang="en-US" sz="2400" dirty="0" smtClean="0"/>
              <a:t>Immigration status</a:t>
            </a:r>
          </a:p>
          <a:p>
            <a:r>
              <a:rPr lang="en-US" sz="2400" dirty="0" smtClean="0"/>
              <a:t>Disability-related Categories </a:t>
            </a:r>
          </a:p>
          <a:p>
            <a:pPr lvl="1"/>
            <a:r>
              <a:rPr lang="en-US" dirty="0" smtClean="0"/>
              <a:t>Healthy Horizons</a:t>
            </a:r>
            <a:endParaRPr lang="en-US" dirty="0"/>
          </a:p>
          <a:p>
            <a:pPr lvl="1"/>
            <a:r>
              <a:rPr lang="en-US" dirty="0" smtClean="0"/>
              <a:t>MAWD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CHIP Income Limits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Children age 0 through 18 </a:t>
            </a:r>
            <a:r>
              <a:rPr lang="en-US" sz="2400" dirty="0" smtClean="0"/>
              <a:t>(213% + 319% FPL)(2016)</a:t>
            </a:r>
            <a:endParaRPr lang="en-US" sz="2400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Child need be over income for Medicaid &amp; uninsured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835940"/>
              </p:ext>
            </p:extLst>
          </p:nvPr>
        </p:nvGraphicFramePr>
        <p:xfrm>
          <a:off x="1143000" y="2514601"/>
          <a:ext cx="7010399" cy="2412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362"/>
                <a:gridCol w="2290527"/>
                <a:gridCol w="2296510"/>
              </a:tblGrid>
              <a:tr h="660955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 CHIP</a:t>
                      </a:r>
                    </a:p>
                    <a:p>
                      <a:pPr algn="ctr"/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Low-cost</a:t>
                      </a:r>
                    </a:p>
                    <a:p>
                      <a:pPr algn="ctr"/>
                      <a:r>
                        <a:rPr lang="en-US" dirty="0" smtClean="0"/>
                        <a:t>Monthly</a:t>
                      </a:r>
                    </a:p>
                  </a:txBody>
                  <a:tcPr/>
                </a:tc>
              </a:tr>
              <a:tr h="437930">
                <a:tc>
                  <a:txBody>
                    <a:bodyPr/>
                    <a:lstStyle/>
                    <a:p>
                      <a:r>
                        <a:rPr lang="en-US" dirty="0" smtClean="0"/>
                        <a:t>HH of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2,844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$4,259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7930">
                <a:tc>
                  <a:txBody>
                    <a:bodyPr/>
                    <a:lstStyle/>
                    <a:p>
                      <a:r>
                        <a:rPr lang="en-US" dirty="0" smtClean="0"/>
                        <a:t>HH of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$3,578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$5,359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7930">
                <a:tc>
                  <a:txBody>
                    <a:bodyPr/>
                    <a:lstStyle/>
                    <a:p>
                      <a:r>
                        <a:rPr lang="en-US" dirty="0" smtClean="0"/>
                        <a:t>HH of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$4,313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$6,460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37930">
                <a:tc>
                  <a:txBody>
                    <a:bodyPr/>
                    <a:lstStyle/>
                    <a:p>
                      <a:r>
                        <a:rPr lang="en-US" dirty="0" smtClean="0"/>
                        <a:t>HH of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$5,048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$7,560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2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Skylar lives with her sons Junior (age 5) and Jessie (age 6). All are uninsured. She works as a pharmacy tech, and earns $2500 per month. Who is eligible for Medicaid or CHIP?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27600"/>
              </p:ext>
            </p:extLst>
          </p:nvPr>
        </p:nvGraphicFramePr>
        <p:xfrm>
          <a:off x="762000" y="3581400"/>
          <a:ext cx="7772400" cy="2705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371600"/>
                <a:gridCol w="1219200"/>
                <a:gridCol w="1219200"/>
                <a:gridCol w="2667000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 CHIP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Market-</a:t>
                      </a:r>
                    </a:p>
                    <a:p>
                      <a:pPr algn="ctr"/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 anchor="ctr"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</a:t>
                      </a:r>
                      <a:r>
                        <a:rPr lang="en-US" baseline="0" dirty="0" smtClean="0"/>
                        <a:t> 5; under 162% FPL (HH of 3)</a:t>
                      </a:r>
                      <a:endParaRPr lang="en-US" dirty="0"/>
                    </a:p>
                  </a:txBody>
                  <a:tcPr anchor="ctr"/>
                </a:tc>
              </a:tr>
              <a:tr h="62126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Jessie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6;</a:t>
                      </a:r>
                      <a:r>
                        <a:rPr lang="en-US" baseline="0" dirty="0" smtClean="0"/>
                        <a:t> over 138% FPL, under 213% </a:t>
                      </a:r>
                      <a:endParaRPr lang="en-US" dirty="0"/>
                    </a:p>
                  </a:txBody>
                  <a:tcPr anchor="ctr"/>
                </a:tc>
              </a:tr>
              <a:tr h="6179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Skylar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Parent; over 138% FPL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2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r>
              <a:rPr lang="en-US" sz="2800" dirty="0" smtClean="0"/>
              <a:t>Defining income and household size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Modified Adjusted Gross Income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Income Counts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Modified Adjusted Gross Income (MAGI)</a:t>
            </a:r>
          </a:p>
          <a:p>
            <a:pPr lvl="1"/>
            <a:r>
              <a:rPr lang="en-US" dirty="0" smtClean="0"/>
              <a:t>Tax-based measure</a:t>
            </a:r>
          </a:p>
          <a:p>
            <a:pPr lvl="1"/>
            <a:r>
              <a:rPr lang="en-US" sz="2100" dirty="0" smtClean="0"/>
              <a:t>AGI + tax exempt interest + foreign income</a:t>
            </a:r>
          </a:p>
          <a:p>
            <a:pPr marL="274638" lvl="1" indent="0">
              <a:buNone/>
            </a:pPr>
            <a:r>
              <a:rPr lang="en-US" dirty="0" smtClean="0"/>
              <a:t>	+ Social Security benefits (RSDI)  </a:t>
            </a:r>
          </a:p>
          <a:p>
            <a:pPr marL="274638" lvl="1" indent="0">
              <a:buNone/>
            </a:pPr>
            <a:endParaRPr lang="en-US" sz="1600" dirty="0" smtClean="0"/>
          </a:p>
          <a:p>
            <a:r>
              <a:rPr lang="en-US" u="sng" dirty="0" smtClean="0"/>
              <a:t>Rule</a:t>
            </a:r>
            <a:r>
              <a:rPr lang="en-US" dirty="0" smtClean="0"/>
              <a:t>: income counts </a:t>
            </a:r>
            <a:r>
              <a:rPr lang="en-US" i="1" dirty="0" smtClean="0"/>
              <a:t>unless </a:t>
            </a:r>
            <a:r>
              <a:rPr lang="en-US" dirty="0" smtClean="0"/>
              <a:t>exempted by tax rules</a:t>
            </a:r>
          </a:p>
          <a:p>
            <a:endParaRPr lang="en-US" sz="1600" dirty="0" smtClean="0"/>
          </a:p>
          <a:p>
            <a:r>
              <a:rPr lang="en-US" dirty="0" smtClean="0"/>
              <a:t>MAGI counts taxable income </a:t>
            </a:r>
          </a:p>
          <a:p>
            <a:pPr lvl="1"/>
            <a:r>
              <a:rPr lang="en-US" dirty="0" smtClean="0"/>
              <a:t>plus 3 specified tax-exempt income types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i="1" dirty="0" smtClean="0"/>
              <a:t>				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66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839200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2500" dirty="0" smtClean="0"/>
              <a:t>Types of Income Counted in MAGI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00" y="2286000"/>
            <a:ext cx="4041775" cy="41910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i="1" u="sng" dirty="0" smtClean="0"/>
              <a:t>Counted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Wages &amp; tips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UC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Social Security benefits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Pensions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Dividends and interest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Alimony received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Child’s income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700" dirty="0" smtClean="0">
                <a:solidFill>
                  <a:schemeClr val="tx1"/>
                </a:solidFill>
              </a:rPr>
              <a:t>(ONLY if required to file tax)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00600" y="2286000"/>
            <a:ext cx="4038600" cy="41148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i="1" u="sng" dirty="0" smtClean="0"/>
              <a:t>Not Counted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Child support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Workers’ compensation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Veterans’ benefits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Scholarship income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Gifts and inheritances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6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500" dirty="0" smtClean="0"/>
          </a:p>
        </p:txBody>
      </p:sp>
      <p:sp>
        <p:nvSpPr>
          <p:cNvPr id="2253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What Income Counts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2E325-DF75-41BB-B939-5CCBCF67FC9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income types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Skylar lives with her sons Junior (age 5) and Jessie (age 6). Skylar was hurt on the job and receives $1800/month in workers’ compensation. She also receives $600/month in child support.  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62499"/>
              </p:ext>
            </p:extLst>
          </p:nvPr>
        </p:nvGraphicFramePr>
        <p:xfrm>
          <a:off x="990600" y="3733800"/>
          <a:ext cx="7086600" cy="243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358"/>
                <a:gridCol w="1677162"/>
                <a:gridCol w="3307080"/>
              </a:tblGrid>
              <a:tr h="42667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 anchor="ctr"/>
                </a:tc>
              </a:tr>
              <a:tr h="9876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MAGI = $0. WC and child support d</a:t>
                      </a:r>
                      <a:r>
                        <a:rPr lang="en-US" baseline="0" dirty="0" smtClean="0"/>
                        <a:t>o not count. 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Age</a:t>
                      </a:r>
                      <a:r>
                        <a:rPr lang="en-US" baseline="0" dirty="0" smtClean="0"/>
                        <a:t> 5; under 162% FPL</a:t>
                      </a:r>
                      <a:endParaRPr lang="en-US" dirty="0"/>
                    </a:p>
                  </a:txBody>
                  <a:tcPr anchor="ctr"/>
                </a:tc>
              </a:tr>
              <a:tr h="5120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Jessie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6;</a:t>
                      </a:r>
                      <a:r>
                        <a:rPr lang="en-US" baseline="0" dirty="0" smtClean="0"/>
                        <a:t> under 138% FPL</a:t>
                      </a:r>
                      <a:endParaRPr lang="en-US" dirty="0"/>
                    </a:p>
                  </a:txBody>
                  <a:tcPr anchor="ctr"/>
                </a:tc>
              </a:tr>
              <a:tr h="5120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Skylar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Adult; under 138% FPL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39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Example: income types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Skylar lives with her sons Junior (age 5) and Jessie (age 6). Skylar was </a:t>
            </a:r>
            <a:r>
              <a:rPr lang="en-US" u="sng" dirty="0" smtClean="0"/>
              <a:t>laid off </a:t>
            </a:r>
            <a:r>
              <a:rPr lang="en-US" dirty="0" smtClean="0"/>
              <a:t>and receives $1800/month in </a:t>
            </a:r>
            <a:r>
              <a:rPr lang="en-US" u="sng" dirty="0" smtClean="0"/>
              <a:t>unemployment compensation</a:t>
            </a:r>
            <a:r>
              <a:rPr lang="en-US" dirty="0" smtClean="0"/>
              <a:t>. She also receives $600/month in </a:t>
            </a:r>
            <a:r>
              <a:rPr lang="en-US" u="sng" dirty="0" smtClean="0"/>
              <a:t>alimony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58390"/>
              </p:ext>
            </p:extLst>
          </p:nvPr>
        </p:nvGraphicFramePr>
        <p:xfrm>
          <a:off x="914400" y="3657600"/>
          <a:ext cx="6781800" cy="2386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/>
                <a:gridCol w="1352550"/>
                <a:gridCol w="1066800"/>
                <a:gridCol w="2667000"/>
              </a:tblGrid>
              <a:tr h="51352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 anchor="ctr"/>
                </a:tc>
              </a:tr>
              <a:tr h="6162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Junior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MAGI = $2400/</a:t>
                      </a:r>
                      <a:r>
                        <a:rPr lang="en-US" dirty="0" err="1" smtClean="0"/>
                        <a:t>mnth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Age</a:t>
                      </a:r>
                      <a:r>
                        <a:rPr lang="en-US" baseline="0" dirty="0" smtClean="0"/>
                        <a:t> 5; under 162% FPL</a:t>
                      </a:r>
                      <a:endParaRPr lang="en-US" dirty="0"/>
                    </a:p>
                  </a:txBody>
                  <a:tcPr anchor="ctr"/>
                </a:tc>
              </a:tr>
              <a:tr h="6162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Jessie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6;</a:t>
                      </a:r>
                      <a:r>
                        <a:rPr lang="en-US" baseline="0" dirty="0" smtClean="0"/>
                        <a:t> over 138% FPL</a:t>
                      </a:r>
                      <a:endParaRPr lang="en-US" dirty="0"/>
                    </a:p>
                  </a:txBody>
                  <a:tcPr anchor="ctr"/>
                </a:tc>
              </a:tr>
              <a:tr h="6162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Skylar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Adult; over 138% FPL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45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Size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PA 600 HC, p.3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015941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12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Household Size for MAGI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5105400"/>
          </a:xfrm>
        </p:spPr>
        <p:txBody>
          <a:bodyPr/>
          <a:lstStyle/>
          <a:p>
            <a:r>
              <a:rPr lang="en-US" dirty="0"/>
              <a:t>Household size based on “tax unit” </a:t>
            </a:r>
          </a:p>
          <a:p>
            <a:r>
              <a:rPr lang="en-US" dirty="0" smtClean="0"/>
              <a:t>Determines </a:t>
            </a:r>
            <a:r>
              <a:rPr lang="en-US" dirty="0"/>
              <a:t>whose income counts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Medicaid, </a:t>
            </a:r>
            <a:r>
              <a:rPr lang="en-US" b="1" dirty="0"/>
              <a:t>not</a:t>
            </a:r>
            <a:r>
              <a:rPr lang="en-US" dirty="0"/>
              <a:t> required to file taxes</a:t>
            </a:r>
          </a:p>
          <a:p>
            <a:pPr lvl="1"/>
            <a:r>
              <a:rPr lang="en-US" dirty="0" smtClean="0"/>
              <a:t>Marketplace vs Medicaid – rules are similar but not the same </a:t>
            </a:r>
          </a:p>
          <a:p>
            <a:pPr lvl="2"/>
            <a:r>
              <a:rPr lang="en-US" dirty="0" smtClean="0"/>
              <a:t>Medicaid uses 3 sets of rules: “tax filer” “dependent” &amp; “non-filer”</a:t>
            </a:r>
          </a:p>
          <a:p>
            <a:endParaRPr lang="en-US" sz="1200" dirty="0" smtClean="0"/>
          </a:p>
          <a:p>
            <a:r>
              <a:rPr lang="en-US" dirty="0" smtClean="0"/>
              <a:t>For </a:t>
            </a:r>
            <a:r>
              <a:rPr lang="en-US" dirty="0"/>
              <a:t>atypical households ~ child w/ grandparent, e.g.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Practice tip - </a:t>
            </a:r>
            <a:r>
              <a:rPr lang="en-US" b="1" dirty="0" smtClean="0">
                <a:sym typeface="Wingdings" panose="05000000000000000000" pitchFamily="2" charset="2"/>
              </a:rPr>
              <a:t>a</a:t>
            </a:r>
            <a:r>
              <a:rPr lang="en-US" b="1" dirty="0" smtClean="0"/>
              <a:t>pply </a:t>
            </a:r>
            <a:r>
              <a:rPr lang="en-US" b="1" dirty="0"/>
              <a:t>through </a:t>
            </a:r>
            <a:r>
              <a:rPr lang="en-US" b="1" dirty="0" smtClean="0"/>
              <a:t>COMPASS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Grandparent’s </a:t>
            </a:r>
            <a:r>
              <a:rPr lang="en-US" dirty="0"/>
              <a:t>income will not count, e.g.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 smtClean="0"/>
              <a:t>See </a:t>
            </a:r>
            <a:r>
              <a:rPr lang="en-US" sz="2000" dirty="0"/>
              <a:t>MAEH 312, Appendix </a:t>
            </a:r>
            <a:r>
              <a:rPr lang="en-US" sz="2000" dirty="0" smtClean="0"/>
              <a:t>H desk guide</a:t>
            </a:r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641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r>
              <a:rPr lang="en-US" sz="2800" dirty="0" smtClean="0"/>
              <a:t>In brief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Immigration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7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Eligibility Basics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503920" cy="4572000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r>
              <a:rPr lang="en-US" sz="2800" dirty="0" smtClean="0"/>
              <a:t>Residency</a:t>
            </a:r>
          </a:p>
          <a:p>
            <a:r>
              <a:rPr lang="en-US" sz="2800" dirty="0" smtClean="0"/>
              <a:t>Category</a:t>
            </a:r>
          </a:p>
          <a:p>
            <a:r>
              <a:rPr lang="en-US" sz="2800" dirty="0"/>
              <a:t>Income </a:t>
            </a:r>
            <a:r>
              <a:rPr lang="en-US" sz="2800" dirty="0" smtClean="0"/>
              <a:t>Limits</a:t>
            </a:r>
            <a:endParaRPr lang="en-US" sz="2800" dirty="0"/>
          </a:p>
          <a:p>
            <a:r>
              <a:rPr lang="en-US" sz="2800" dirty="0" smtClean="0"/>
              <a:t>Immigration Status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Immigration </a:t>
            </a:r>
            <a:r>
              <a:rPr lang="en-US" sz="3200" dirty="0" smtClean="0"/>
              <a:t>Status 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0392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Medicaid – two standards: 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dirty="0"/>
              <a:t>“Qualified” </a:t>
            </a:r>
          </a:p>
          <a:p>
            <a:pPr lvl="1"/>
            <a:r>
              <a:rPr lang="en-US" u="sng" dirty="0"/>
              <a:t>Plus</a:t>
            </a:r>
            <a:r>
              <a:rPr lang="en-US" dirty="0"/>
              <a:t> five year waiting period for most immigrants</a:t>
            </a:r>
          </a:p>
          <a:p>
            <a:pPr lvl="1"/>
            <a:r>
              <a:rPr lang="en-US" dirty="0" smtClean="0"/>
              <a:t>Standard </a:t>
            </a:r>
            <a:r>
              <a:rPr lang="en-US" dirty="0"/>
              <a:t>for:</a:t>
            </a:r>
          </a:p>
          <a:p>
            <a:pPr lvl="2"/>
            <a:r>
              <a:rPr lang="en-US" sz="2200" dirty="0"/>
              <a:t>Adults </a:t>
            </a:r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“Lawfully Present”</a:t>
            </a:r>
          </a:p>
          <a:p>
            <a:pPr lvl="1"/>
            <a:r>
              <a:rPr lang="en-US" dirty="0" smtClean="0"/>
              <a:t>Broader than “qualified”</a:t>
            </a:r>
          </a:p>
          <a:p>
            <a:pPr lvl="1"/>
            <a:r>
              <a:rPr lang="en-US" dirty="0" smtClean="0"/>
              <a:t>Standard for: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hildren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regnant women </a:t>
            </a:r>
          </a:p>
          <a:p>
            <a:pPr lvl="2"/>
            <a:r>
              <a:rPr lang="en-US" dirty="0" smtClean="0"/>
              <a:t>Adults (state funded GA/MA)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3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Lawfully Present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03920" cy="4724400"/>
          </a:xfrm>
        </p:spPr>
        <p:txBody>
          <a:bodyPr/>
          <a:lstStyle/>
          <a:p>
            <a:r>
              <a:rPr lang="en-US" dirty="0" smtClean="0"/>
              <a:t>“Lawfully Present”</a:t>
            </a:r>
          </a:p>
          <a:p>
            <a:pPr lvl="1"/>
            <a:r>
              <a:rPr lang="en-US" dirty="0" smtClean="0"/>
              <a:t>Legal term of art</a:t>
            </a:r>
          </a:p>
          <a:p>
            <a:pPr lvl="1"/>
            <a:r>
              <a:rPr lang="en-US" dirty="0" smtClean="0"/>
              <a:t>Medicaid Standard for:</a:t>
            </a:r>
          </a:p>
          <a:p>
            <a:pPr lvl="2"/>
            <a:r>
              <a:rPr lang="en-US" sz="2200" dirty="0" smtClean="0"/>
              <a:t>Pregnant </a:t>
            </a:r>
            <a:r>
              <a:rPr lang="en-US" sz="2200" dirty="0"/>
              <a:t>women </a:t>
            </a:r>
          </a:p>
          <a:p>
            <a:pPr lvl="2"/>
            <a:r>
              <a:rPr lang="en-US" sz="2200" dirty="0" smtClean="0"/>
              <a:t>Children </a:t>
            </a:r>
            <a:endParaRPr lang="en-US" sz="2200" dirty="0"/>
          </a:p>
          <a:p>
            <a:pPr lvl="3"/>
            <a:r>
              <a:rPr lang="en-US" dirty="0" smtClean="0"/>
              <a:t>Under age 21</a:t>
            </a:r>
          </a:p>
          <a:p>
            <a:pPr lvl="2"/>
            <a:r>
              <a:rPr lang="en-US" sz="2200" dirty="0" smtClean="0"/>
              <a:t>GA-related MA</a:t>
            </a:r>
          </a:p>
          <a:p>
            <a:pPr lvl="2"/>
            <a:endParaRPr lang="en-US" sz="1200" dirty="0" smtClean="0"/>
          </a:p>
          <a:p>
            <a:pPr lvl="1"/>
            <a:r>
              <a:rPr lang="en-US" dirty="0" smtClean="0"/>
              <a:t>Marketplace standard for </a:t>
            </a:r>
            <a:r>
              <a:rPr lang="en-US" u="sng" dirty="0" smtClean="0"/>
              <a:t>all</a:t>
            </a:r>
            <a:r>
              <a:rPr lang="en-US" dirty="0" smtClean="0"/>
              <a:t> enrollees </a:t>
            </a:r>
          </a:p>
          <a:p>
            <a:pPr lvl="1"/>
            <a:r>
              <a:rPr lang="en-US" dirty="0" smtClean="0"/>
              <a:t>Does not include DACA status </a:t>
            </a:r>
          </a:p>
          <a:p>
            <a:pPr lvl="2"/>
            <a:endParaRPr lang="en-US" sz="1000" dirty="0" smtClean="0"/>
          </a:p>
          <a:p>
            <a:pPr marL="274638" lvl="1" indent="0">
              <a:buNone/>
            </a:pP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://www.healthcare.gov/immigration-status-and-the-marketplace/</a:t>
            </a:r>
            <a:endParaRPr lang="en-US" sz="1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4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Qualified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03920" cy="4572000"/>
          </a:xfrm>
        </p:spPr>
        <p:txBody>
          <a:bodyPr/>
          <a:lstStyle/>
          <a:p>
            <a:r>
              <a:rPr lang="en-US" dirty="0" smtClean="0"/>
              <a:t>“Qualified Alien”</a:t>
            </a:r>
          </a:p>
          <a:p>
            <a:pPr lvl="1"/>
            <a:r>
              <a:rPr lang="en-US" dirty="0" smtClean="0"/>
              <a:t>More narrow than “lawfully present”</a:t>
            </a:r>
          </a:p>
          <a:p>
            <a:pPr lvl="1"/>
            <a:r>
              <a:rPr lang="en-US" dirty="0" smtClean="0"/>
              <a:t>Standard for most adults </a:t>
            </a:r>
          </a:p>
          <a:p>
            <a:pPr lvl="1"/>
            <a:r>
              <a:rPr lang="en-US" dirty="0" smtClean="0"/>
              <a:t>Plus five year waiting period </a:t>
            </a:r>
          </a:p>
          <a:p>
            <a:pPr lvl="2"/>
            <a:r>
              <a:rPr lang="en-US" dirty="0" smtClean="0"/>
              <a:t>Depending on the status, may be exempt from “5 year bar”</a:t>
            </a:r>
          </a:p>
          <a:p>
            <a:pPr lvl="2"/>
            <a:r>
              <a:rPr lang="en-US" dirty="0" smtClean="0"/>
              <a:t>Have to be in qualified status for 5 years before eligible</a:t>
            </a:r>
          </a:p>
          <a:p>
            <a:pPr lvl="2"/>
            <a:r>
              <a:rPr lang="en-US" dirty="0" smtClean="0"/>
              <a:t>No 5 year bar for GA-related MA</a:t>
            </a:r>
            <a:endParaRPr lang="en-US" sz="2000" dirty="0" smtClean="0"/>
          </a:p>
          <a:p>
            <a:pPr lvl="1"/>
            <a:endParaRPr lang="en-US" sz="1800" dirty="0" smtClean="0"/>
          </a:p>
          <a:p>
            <a:pPr lvl="1"/>
            <a:r>
              <a:rPr lang="en-US" dirty="0" smtClean="0"/>
              <a:t>Last resort – Emergency Medical Assistance (EMA)</a:t>
            </a:r>
          </a:p>
          <a:p>
            <a:pPr lvl="2"/>
            <a:r>
              <a:rPr lang="en-US" sz="1800" dirty="0" smtClean="0"/>
              <a:t>Usually temporary (three months, e.g.)</a:t>
            </a:r>
          </a:p>
          <a:p>
            <a:pPr marL="593725" lvl="2" indent="0">
              <a:buNone/>
            </a:pPr>
            <a:endParaRPr lang="en-US" sz="1800" dirty="0" smtClean="0"/>
          </a:p>
          <a:p>
            <a:pPr marL="0" lvl="2" indent="0">
              <a:buNone/>
            </a:pPr>
            <a:r>
              <a:rPr lang="en-US" sz="1800" dirty="0" smtClean="0"/>
              <a:t>See MAEH 322.3, Appendix 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r>
              <a:rPr lang="en-US" sz="2800" dirty="0" smtClean="0"/>
              <a:t>For Older adults, </a:t>
            </a:r>
          </a:p>
          <a:p>
            <a:r>
              <a:rPr lang="en-US" sz="2800" dirty="0" smtClean="0"/>
              <a:t>adults with disability,</a:t>
            </a:r>
          </a:p>
          <a:p>
            <a:r>
              <a:rPr lang="en-US" sz="2800" dirty="0" smtClean="0"/>
              <a:t>Or Breast/cervical cancer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Medicaid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4041775" cy="3817937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b="1" dirty="0"/>
              <a:t>SSI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Supplemental Security Income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16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No work history required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$</a:t>
            </a:r>
            <a:r>
              <a:rPr lang="en-US" sz="2400" dirty="0" smtClean="0"/>
              <a:t>755 </a:t>
            </a:r>
            <a:r>
              <a:rPr lang="en-US" sz="2400" dirty="0"/>
              <a:t>/month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16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Confers </a:t>
            </a:r>
            <a:r>
              <a:rPr lang="en-US" sz="2400" dirty="0"/>
              <a:t>Medi</a:t>
            </a:r>
            <a:r>
              <a:rPr lang="en-US" sz="2400" u="sng" dirty="0"/>
              <a:t>caid</a:t>
            </a:r>
            <a:r>
              <a:rPr lang="en-US" sz="2400" dirty="0"/>
              <a:t> automatically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00600" y="2286000"/>
            <a:ext cx="4038600" cy="4038600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b="1" dirty="0"/>
              <a:t>SSDI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Social Security Disability Insurance</a:t>
            </a:r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Requires work history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Benefit typically = $1100-1500/month</a:t>
            </a:r>
          </a:p>
          <a:p>
            <a:pPr fontAlgn="auto">
              <a:spcAft>
                <a:spcPts val="0"/>
              </a:spcAft>
              <a:defRPr/>
            </a:pPr>
            <a:endParaRPr lang="en-US" sz="1600" dirty="0"/>
          </a:p>
          <a:p>
            <a:pPr fontAlgn="auto">
              <a:spcAft>
                <a:spcPts val="0"/>
              </a:spcAft>
              <a:defRPr/>
            </a:pPr>
            <a:r>
              <a:rPr lang="en-US" sz="2400" dirty="0"/>
              <a:t>Confers Medi</a:t>
            </a:r>
            <a:r>
              <a:rPr lang="en-US" sz="2400" u="sng" dirty="0"/>
              <a:t>care</a:t>
            </a:r>
            <a:r>
              <a:rPr lang="en-US" sz="2400" dirty="0"/>
              <a:t> </a:t>
            </a:r>
            <a:r>
              <a:rPr lang="en-US" sz="2400" i="1" dirty="0"/>
              <a:t>after</a:t>
            </a:r>
            <a:r>
              <a:rPr lang="en-US" sz="2400" dirty="0"/>
              <a:t> </a:t>
            </a:r>
            <a:r>
              <a:rPr lang="en-US" sz="2400" dirty="0" smtClean="0"/>
              <a:t>2 years!</a:t>
            </a:r>
            <a:endParaRPr lang="en-US" sz="2400" dirty="0"/>
          </a:p>
        </p:txBody>
      </p:sp>
      <p:sp>
        <p:nvSpPr>
          <p:cNvPr id="2253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tx2"/>
                </a:solidFill>
              </a:rPr>
              <a:t>SSI vs SSDI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2E325-DF75-41BB-B939-5CCBCF67FC9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2600" dirty="0" smtClean="0"/>
              <a:t>Social Security</a:t>
            </a:r>
            <a:endParaRPr sz="2600" dirty="0"/>
          </a:p>
        </p:txBody>
      </p:sp>
    </p:spTree>
    <p:extLst>
      <p:ext uri="{BB962C8B-B14F-4D97-AF65-F5344CB8AC3E}">
        <p14:creationId xmlns:p14="http://schemas.microsoft.com/office/powerpoint/2010/main" val="113227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Healthy Horizons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Healthy </a:t>
            </a:r>
            <a:r>
              <a:rPr lang="en-US" b="1" dirty="0" smtClean="0"/>
              <a:t>Horizons</a:t>
            </a:r>
            <a:r>
              <a:rPr lang="en-US" dirty="0" smtClean="0"/>
              <a:t>–Two ways to qualify: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Age 65+   &lt;or&gt;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Disability</a:t>
            </a:r>
          </a:p>
          <a:p>
            <a:pPr lvl="1"/>
            <a:r>
              <a:rPr lang="en-US" dirty="0"/>
              <a:t>Social Security Disability Insurance (SSDI</a:t>
            </a:r>
            <a:r>
              <a:rPr lang="en-US" dirty="0" smtClean="0"/>
              <a:t>), or  </a:t>
            </a:r>
            <a:endParaRPr lang="en-US" dirty="0"/>
          </a:p>
          <a:p>
            <a:pPr lvl="1"/>
            <a:r>
              <a:rPr lang="en-US" dirty="0" smtClean="0"/>
              <a:t>Box 1 or 2 on Employability Assessment Form 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2400" dirty="0" smtClean="0"/>
              <a:t>First option for low-income Medi</a:t>
            </a:r>
            <a:r>
              <a:rPr lang="en-US" sz="2400" u="sng" dirty="0" smtClean="0"/>
              <a:t>care</a:t>
            </a:r>
            <a:r>
              <a:rPr lang="en-US" sz="2400" dirty="0" smtClean="0"/>
              <a:t> beneficiaries</a:t>
            </a:r>
          </a:p>
          <a:p>
            <a:r>
              <a:rPr lang="en-US" sz="2400" dirty="0" smtClean="0"/>
              <a:t>Required </a:t>
            </a:r>
            <a:r>
              <a:rPr lang="en-US" sz="2400" dirty="0"/>
              <a:t>to apply for Social </a:t>
            </a:r>
            <a:r>
              <a:rPr lang="en-US" sz="2400" dirty="0" smtClean="0"/>
              <a:t>Security (if under 65)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7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Income Limits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Healthy Horizons </a:t>
            </a:r>
            <a:r>
              <a:rPr lang="en-US" dirty="0" smtClean="0"/>
              <a:t>(100% FPL)(2016)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Plus disregards!</a:t>
            </a:r>
          </a:p>
          <a:p>
            <a:pPr marL="0" indent="0">
              <a:buNone/>
            </a:pPr>
            <a:r>
              <a:rPr lang="en-US" sz="2200" dirty="0" smtClean="0"/>
              <a:t>Resource Limit:  $2000  (HH of 1)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     $3000 (HH of 2+)</a:t>
            </a:r>
            <a:r>
              <a:rPr lang="en-US" sz="2400" dirty="0" smtClean="0"/>
              <a:t>		</a:t>
            </a:r>
            <a:r>
              <a:rPr lang="en-US" sz="2400" i="1" dirty="0" smtClean="0"/>
              <a:t>See</a:t>
            </a:r>
            <a:r>
              <a:rPr lang="en-US" sz="2400" dirty="0" smtClean="0"/>
              <a:t> </a:t>
            </a:r>
            <a:r>
              <a:rPr lang="en-US" sz="2400" dirty="0"/>
              <a:t>MAEH Ch. </a:t>
            </a:r>
            <a:r>
              <a:rPr lang="en-US" sz="2400" dirty="0" smtClean="0"/>
              <a:t>319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565319"/>
              </p:ext>
            </p:extLst>
          </p:nvPr>
        </p:nvGraphicFramePr>
        <p:xfrm>
          <a:off x="838200" y="2438400"/>
          <a:ext cx="7239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667000"/>
                <a:gridCol w="2514600"/>
              </a:tblGrid>
              <a:tr h="732876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endParaRPr lang="en-US" dirty="0"/>
                    </a:p>
                  </a:txBody>
                  <a:tcPr/>
                </a:tc>
              </a:tr>
              <a:tr h="509862">
                <a:tc>
                  <a:txBody>
                    <a:bodyPr/>
                    <a:lstStyle/>
                    <a:p>
                      <a:r>
                        <a:rPr lang="en-US" dirty="0" smtClean="0"/>
                        <a:t>HH of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$990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$11,880</a:t>
                      </a:r>
                      <a:endParaRPr lang="en-US" dirty="0"/>
                    </a:p>
                  </a:txBody>
                  <a:tcPr anchor="ctr"/>
                </a:tc>
              </a:tr>
              <a:tr h="509862">
                <a:tc>
                  <a:txBody>
                    <a:bodyPr/>
                    <a:lstStyle/>
                    <a:p>
                      <a:r>
                        <a:rPr lang="en-US" dirty="0" smtClean="0"/>
                        <a:t>HH of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$1,335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$16,020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73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Breast &amp; Cervical Cancer Prevention and Treatment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BCCPT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Requires:</a:t>
            </a:r>
          </a:p>
          <a:p>
            <a:r>
              <a:rPr lang="en-US" sz="2400" dirty="0" smtClean="0"/>
              <a:t>Diagnosis of breast or cervical cancer </a:t>
            </a:r>
          </a:p>
          <a:p>
            <a:pPr lvl="1"/>
            <a:r>
              <a:rPr lang="en-US" dirty="0" smtClean="0"/>
              <a:t>Or precancerous condition </a:t>
            </a:r>
          </a:p>
          <a:p>
            <a:r>
              <a:rPr lang="en-US" sz="2400" dirty="0" smtClean="0"/>
              <a:t>Uninsured</a:t>
            </a:r>
          </a:p>
          <a:p>
            <a:r>
              <a:rPr lang="en-US" sz="2400" dirty="0" smtClean="0"/>
              <a:t>Under age 65</a:t>
            </a:r>
          </a:p>
          <a:p>
            <a:r>
              <a:rPr lang="en-US" sz="2400" dirty="0" smtClean="0"/>
              <a:t>Separate application (PA 600B)</a:t>
            </a:r>
            <a:r>
              <a:rPr lang="en-US" dirty="0" smtClean="0"/>
              <a:t>		</a:t>
            </a:r>
            <a:r>
              <a:rPr lang="en-US" sz="2400" i="1" dirty="0" smtClean="0"/>
              <a:t>See</a:t>
            </a:r>
            <a:r>
              <a:rPr lang="en-US" sz="2400" dirty="0" smtClean="0"/>
              <a:t> MAEH Ch. 317</a:t>
            </a:r>
            <a:endParaRPr lang="en-US" sz="24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94148"/>
              </p:ext>
            </p:extLst>
          </p:nvPr>
        </p:nvGraphicFramePr>
        <p:xfrm>
          <a:off x="990600" y="2362200"/>
          <a:ext cx="7620000" cy="1033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5685"/>
                <a:gridCol w="2807368"/>
                <a:gridCol w="2646947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Income Limit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Resource</a:t>
                      </a:r>
                      <a:r>
                        <a:rPr lang="en-US" baseline="0" dirty="0" smtClean="0"/>
                        <a:t> Limit</a:t>
                      </a:r>
                      <a:endParaRPr lang="en-US" dirty="0"/>
                    </a:p>
                  </a:txBody>
                  <a:tcPr/>
                </a:tc>
              </a:tr>
              <a:tr h="424099">
                <a:tc>
                  <a:txBody>
                    <a:bodyPr/>
                    <a:lstStyle/>
                    <a:p>
                      <a:r>
                        <a:rPr lang="en-US" dirty="0" smtClean="0"/>
                        <a:t>HH of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None!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None!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31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– take 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Kanye (age 32) and Kim (age 34) live off Kim’s Social Security Disability of $1700 per month. Kim has Medicare. Does either qualify for Medicaid?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183376"/>
              </p:ext>
            </p:extLst>
          </p:nvPr>
        </p:nvGraphicFramePr>
        <p:xfrm>
          <a:off x="457200" y="3581400"/>
          <a:ext cx="8153400" cy="2301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705"/>
                <a:gridCol w="2044821"/>
                <a:gridCol w="4037874"/>
              </a:tblGrid>
              <a:tr h="5638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 anchor="ctr"/>
                </a:tc>
              </a:tr>
              <a:tr h="8875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Kanye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Under age 65 and </a:t>
                      </a:r>
                      <a:r>
                        <a:rPr lang="en-US" baseline="0" dirty="0" smtClean="0"/>
                        <a:t>&amp; income </a:t>
                      </a:r>
                    </a:p>
                    <a:p>
                      <a:pPr algn="ctr"/>
                      <a:r>
                        <a:rPr lang="en-US" baseline="0" dirty="0" smtClean="0"/>
                        <a:t>under 138% FPL (household of 2)</a:t>
                      </a:r>
                      <a:endParaRPr lang="en-US" dirty="0"/>
                    </a:p>
                  </a:txBody>
                  <a:tcPr anchor="ctr"/>
                </a:tc>
              </a:tr>
              <a:tr h="8499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Categorically</a:t>
                      </a:r>
                      <a:r>
                        <a:rPr lang="en-US" baseline="0" dirty="0" smtClean="0"/>
                        <a:t> eligible for Healthy Horizons, but over income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49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r>
              <a:rPr lang="en-US" sz="2800" dirty="0" smtClean="0"/>
              <a:t>For workers with disabilities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Medicaid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dirty="0" smtClean="0"/>
              <a:t>Eligibility Basics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3-step </a:t>
            </a:r>
            <a:r>
              <a:rPr lang="en-US" dirty="0"/>
              <a:t>analysis for each person</a:t>
            </a:r>
          </a:p>
          <a:p>
            <a:pPr lvl="1">
              <a:defRPr/>
            </a:pPr>
            <a:endParaRPr lang="en-US" sz="1400" dirty="0" smtClean="0"/>
          </a:p>
          <a:p>
            <a:pPr marL="788988" lvl="1" indent="-514350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arenR"/>
              <a:defRPr/>
            </a:pPr>
            <a:r>
              <a:rPr lang="en-US" sz="2600" dirty="0" smtClean="0"/>
              <a:t>What </a:t>
            </a:r>
            <a:r>
              <a:rPr lang="en-US" sz="2600" u="sng" dirty="0"/>
              <a:t>category</a:t>
            </a:r>
            <a:r>
              <a:rPr lang="en-US" sz="2600" dirty="0"/>
              <a:t> does the person fit in?</a:t>
            </a:r>
          </a:p>
          <a:p>
            <a:pPr marL="788988" lvl="1" indent="-514350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arenR"/>
              <a:defRPr/>
            </a:pPr>
            <a:r>
              <a:rPr lang="en-US" sz="2600" dirty="0"/>
              <a:t>What is the person’s </a:t>
            </a:r>
            <a:r>
              <a:rPr lang="en-US" sz="2600" u="sng" dirty="0"/>
              <a:t>household size</a:t>
            </a:r>
            <a:r>
              <a:rPr lang="en-US" sz="2600" dirty="0"/>
              <a:t>?</a:t>
            </a:r>
          </a:p>
          <a:p>
            <a:pPr marL="788988" lvl="1" indent="-514350"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+mj-lt"/>
              <a:buAutoNum type="arabicParenR"/>
              <a:defRPr/>
            </a:pPr>
            <a:r>
              <a:rPr lang="en-US" sz="2600" dirty="0"/>
              <a:t>Is the person under the </a:t>
            </a:r>
            <a:r>
              <a:rPr lang="en-US" sz="2600" u="sng" dirty="0"/>
              <a:t>income limit</a:t>
            </a:r>
            <a:r>
              <a:rPr lang="en-US" sz="2600" dirty="0"/>
              <a:t> for </a:t>
            </a:r>
            <a:r>
              <a:rPr lang="en-US" sz="2600" dirty="0" smtClean="0"/>
              <a:t>that category and household size?</a:t>
            </a:r>
            <a:endParaRPr lang="en-US" sz="2600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D88589-6501-4824-8DAF-C492407F98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5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MAWD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/>
              <a:t>Medical Assistance for Workers with Disabilities</a:t>
            </a:r>
          </a:p>
          <a:p>
            <a:r>
              <a:rPr lang="en-US" dirty="0" smtClean="0"/>
              <a:t>Underused category </a:t>
            </a:r>
          </a:p>
          <a:p>
            <a:pPr lvl="1"/>
            <a:r>
              <a:rPr lang="en-US" sz="2400" dirty="0" smtClean="0"/>
              <a:t>High income &amp; resource limits</a:t>
            </a:r>
          </a:p>
          <a:p>
            <a:pPr lvl="1"/>
            <a:r>
              <a:rPr lang="en-US" sz="2400" dirty="0" smtClean="0"/>
              <a:t>Minimal work requirement </a:t>
            </a:r>
          </a:p>
          <a:p>
            <a:pPr lvl="1"/>
            <a:r>
              <a:rPr lang="en-US" sz="2400" dirty="0" smtClean="0"/>
              <a:t>Many who do not consider themselves “disabled” meet the MAWD disability standard</a:t>
            </a:r>
          </a:p>
          <a:p>
            <a:endParaRPr lang="en-US" sz="1000" dirty="0" smtClean="0"/>
          </a:p>
          <a:p>
            <a:r>
              <a:rPr lang="en-US" dirty="0" smtClean="0"/>
              <a:t>Age 16-64</a:t>
            </a:r>
          </a:p>
          <a:p>
            <a:r>
              <a:rPr lang="en-US" dirty="0" smtClean="0"/>
              <a:t>Requires 5% premium</a:t>
            </a:r>
          </a:p>
          <a:p>
            <a:pPr lvl="1"/>
            <a:r>
              <a:rPr lang="en-US" sz="2400" dirty="0" smtClean="0"/>
              <a:t>Based on recipient’s income only, after disregards</a:t>
            </a:r>
          </a:p>
          <a:p>
            <a:endParaRPr lang="en-US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3D0FA-A740-4E3B-ACA2-B121D23D0E59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2"/>
                </a:solidFill>
              </a:rPr>
              <a:t>MAWD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36576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“</a:t>
            </a:r>
            <a:r>
              <a:rPr lang="en-US" sz="2400" b="1" dirty="0" smtClean="0"/>
              <a:t>Workers”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work is defined loosely: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specific hours or wage required</a:t>
            </a:r>
          </a:p>
          <a:p>
            <a:pPr lvl="1">
              <a:lnSpc>
                <a:spcPct val="90000"/>
              </a:lnSpc>
            </a:pPr>
            <a:r>
              <a:rPr lang="en-US" sz="2100" dirty="0"/>
              <a:t>1 hour per week </a:t>
            </a:r>
            <a:r>
              <a:rPr lang="en-US" sz="2100" dirty="0" smtClean="0"/>
              <a:t>enough</a:t>
            </a:r>
            <a:endParaRPr lang="en-US" sz="2100" dirty="0"/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can be informal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requires some amount of paid work monthly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4267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“With Disabilities”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murkier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theory: SSDI or Medical Review Team (MRT) finding: “perm. &amp; totally disabled” </a:t>
            </a:r>
            <a:r>
              <a:rPr lang="en-US" sz="2400" u="sng" dirty="0" smtClean="0"/>
              <a:t>w/o regard to actual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Disability ≠ unable to work</a:t>
            </a:r>
          </a:p>
          <a:p>
            <a:pPr eaLnBrk="1" hangingPunct="1">
              <a:lnSpc>
                <a:spcPct val="90000"/>
              </a:lnSpc>
            </a:pPr>
            <a:endParaRPr lang="en-US" sz="16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Practice tip</a:t>
            </a:r>
            <a:r>
              <a:rPr lang="en-US" sz="2400" dirty="0" smtClean="0"/>
              <a:t>: if serious long-term </a:t>
            </a:r>
            <a:r>
              <a:rPr lang="en-US" sz="2400" u="sng" dirty="0" smtClean="0"/>
              <a:t>condition</a:t>
            </a:r>
            <a:r>
              <a:rPr lang="en-US" sz="2400" dirty="0" smtClean="0"/>
              <a:t>, apply!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5833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F7011-4ECD-421A-923B-09EB3213A159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chemeClr val="tx2"/>
                </a:solidFill>
                <a:latin typeface="+mn-lt"/>
              </a:rPr>
              <a:t>MAWD–Types of Client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524000"/>
            <a:ext cx="4038600" cy="468172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SSDI recipient</a:t>
            </a:r>
            <a:r>
              <a:rPr lang="en-US" sz="2400" dirty="0" smtClean="0"/>
              <a:t>	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2400" dirty="0" smtClean="0"/>
              <a:t>Needs to work</a:t>
            </a:r>
          </a:p>
          <a:p>
            <a:pPr eaLnBrk="1" hangingPunct="1"/>
            <a:r>
              <a:rPr lang="en-US" sz="2400" dirty="0" smtClean="0"/>
              <a:t>Use a simple letter</a:t>
            </a:r>
          </a:p>
          <a:p>
            <a:pPr lvl="1" eaLnBrk="1" hangingPunct="1"/>
            <a:r>
              <a:rPr lang="en-US" sz="2200" dirty="0" smtClean="0"/>
              <a:t>Include name, work done, amount paid, date, and contact info</a:t>
            </a:r>
          </a:p>
          <a:p>
            <a:r>
              <a:rPr lang="en-US" sz="2400" i="1" dirty="0"/>
              <a:t>see</a:t>
            </a:r>
            <a:r>
              <a:rPr lang="en-US" sz="2400" dirty="0"/>
              <a:t> </a:t>
            </a:r>
            <a:r>
              <a:rPr lang="en-US" sz="2400" dirty="0" smtClean="0"/>
              <a:t>template </a:t>
            </a:r>
          </a:p>
          <a:p>
            <a:r>
              <a:rPr lang="en-US" sz="2400" dirty="0" smtClean="0"/>
              <a:t>Minimal work will not affect SSDI</a:t>
            </a:r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524000"/>
            <a:ext cx="4038600" cy="46817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Worker w/ Ailments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Needs to show ‘disability’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Use either EAF, HSM, or </a:t>
            </a:r>
            <a:r>
              <a:rPr lang="en-US" sz="2400" u="sng" dirty="0" smtClean="0"/>
              <a:t>basic doctor’s letter</a:t>
            </a:r>
            <a:r>
              <a:rPr lang="en-US" sz="2400" dirty="0" smtClean="0"/>
              <a:t> stating: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Diagnosis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Duration 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Ask for “presumptive” eligibility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/>
              <a:t>	</a:t>
            </a:r>
            <a:r>
              <a:rPr lang="en-US" sz="2000" dirty="0" smtClean="0"/>
              <a:t>	See MAEH 316.2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2189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Income Limits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MAWD </a:t>
            </a:r>
            <a:r>
              <a:rPr lang="en-US" dirty="0" smtClean="0"/>
              <a:t>(250% FPL)(2016)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Plus income disregards!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Resource Limit:  $10,000  (any HH size)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16839"/>
              </p:ext>
            </p:extLst>
          </p:nvPr>
        </p:nvGraphicFramePr>
        <p:xfrm>
          <a:off x="914400" y="2667000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2371"/>
                <a:gridCol w="2751221"/>
                <a:gridCol w="2594008"/>
              </a:tblGrid>
              <a:tr h="732876">
                <a:tc>
                  <a:txBody>
                    <a:bodyPr/>
                    <a:lstStyle/>
                    <a:p>
                      <a:r>
                        <a:rPr lang="en-US" dirty="0" smtClean="0"/>
                        <a:t>Household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Annual</a:t>
                      </a:r>
                      <a:endParaRPr lang="en-US" dirty="0"/>
                    </a:p>
                  </a:txBody>
                  <a:tcPr/>
                </a:tc>
              </a:tr>
              <a:tr h="509862">
                <a:tc>
                  <a:txBody>
                    <a:bodyPr/>
                    <a:lstStyle/>
                    <a:p>
                      <a:r>
                        <a:rPr lang="en-US" dirty="0" smtClean="0"/>
                        <a:t>HH of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$2,475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$29,700</a:t>
                      </a:r>
                      <a:endParaRPr lang="en-US" dirty="0"/>
                    </a:p>
                  </a:txBody>
                  <a:tcPr anchor="ctr"/>
                </a:tc>
              </a:tr>
              <a:tr h="509862">
                <a:tc>
                  <a:txBody>
                    <a:bodyPr/>
                    <a:lstStyle/>
                    <a:p>
                      <a:r>
                        <a:rPr lang="en-US" dirty="0" smtClean="0"/>
                        <a:t>HH of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$3,338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$40,050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7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1447800"/>
            <a:ext cx="8839200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2500" dirty="0" smtClean="0"/>
              <a:t>MAWD vs. Premium Tax Credits</a:t>
            </a:r>
            <a:endParaRPr sz="25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00" y="2286000"/>
            <a:ext cx="4041775" cy="3817937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MAWD</a:t>
            </a:r>
          </a:p>
          <a:p>
            <a:pPr fontAlgn="auto">
              <a:spcAft>
                <a:spcPts val="0"/>
              </a:spcAft>
              <a:defRPr/>
            </a:pPr>
            <a:endParaRPr lang="en-US" sz="10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500" dirty="0" smtClean="0"/>
              <a:t>5% premium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After disregards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500" dirty="0" smtClean="0"/>
              <a:t>Cost-sharing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No deduct, very small copays ($1/$3 Rx; no PCP copay)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500" dirty="0" smtClean="0"/>
              <a:t>More benefits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/>
              <a:t>Dental, vision, transport.</a:t>
            </a:r>
          </a:p>
          <a:p>
            <a:pPr fontAlgn="auto">
              <a:spcAft>
                <a:spcPts val="0"/>
              </a:spcAft>
              <a:defRPr/>
            </a:pPr>
            <a:endParaRPr lang="en-US" sz="25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724400" y="2362200"/>
            <a:ext cx="4114800" cy="3821112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400" b="1" dirty="0" smtClean="0"/>
              <a:t>APTC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0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Premiums 3% - 9.5%</a:t>
            </a:r>
          </a:p>
          <a:p>
            <a:pPr marL="548958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Sliding scale</a:t>
            </a:r>
            <a:r>
              <a:rPr lang="en-US" sz="2000" dirty="0"/>
              <a:t> </a:t>
            </a:r>
            <a:r>
              <a:rPr lang="en-US" sz="2000" dirty="0" smtClean="0"/>
              <a:t>based on  household income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Cost-sharing </a:t>
            </a:r>
          </a:p>
          <a:p>
            <a:pPr marL="548958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Actuarial value: 73%-94%</a:t>
            </a:r>
          </a:p>
          <a:p>
            <a:pPr marL="548958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Compare actual $ amounts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More doctors available?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500" dirty="0" smtClean="0"/>
              <a:t>  </a:t>
            </a:r>
          </a:p>
        </p:txBody>
      </p:sp>
      <p:sp>
        <p:nvSpPr>
          <p:cNvPr id="2253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MAWD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2E325-DF75-41BB-B939-5CCBCF67FC9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Income Counts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Healthy Horizons &amp; MAWD</a:t>
            </a:r>
          </a:p>
          <a:p>
            <a:pPr lvl="1"/>
            <a:r>
              <a:rPr lang="en-US" dirty="0" smtClean="0"/>
              <a:t>Key question – is the income earned or unearned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Follows Social Security rules, not tax rules</a:t>
            </a:r>
            <a:endParaRPr lang="en-US" dirty="0" smtClean="0"/>
          </a:p>
          <a:p>
            <a:pPr marL="274638" lvl="1" indent="0">
              <a:buNone/>
            </a:pPr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Earned Income</a:t>
            </a:r>
            <a:endParaRPr lang="en-US" dirty="0"/>
          </a:p>
          <a:p>
            <a:pPr lvl="1"/>
            <a:r>
              <a:rPr lang="en-US" dirty="0" smtClean="0"/>
              <a:t>Disregard:  $65 + </a:t>
            </a:r>
            <a:r>
              <a:rPr lang="en-US" b="1" dirty="0" smtClean="0"/>
              <a:t>half</a:t>
            </a:r>
            <a:r>
              <a:rPr lang="en-US" dirty="0" smtClean="0"/>
              <a:t> </a:t>
            </a:r>
            <a:r>
              <a:rPr lang="en-US" dirty="0"/>
              <a:t>of remaining </a:t>
            </a:r>
            <a:r>
              <a:rPr lang="en-US" dirty="0" smtClean="0"/>
              <a:t>income </a:t>
            </a:r>
          </a:p>
          <a:p>
            <a:pPr marL="1006475" lvl="2" indent="-457200">
              <a:buFont typeface="+mj-lt"/>
              <a:buAutoNum type="arabicPeriod"/>
            </a:pPr>
            <a:r>
              <a:rPr lang="en-US" dirty="0" smtClean="0"/>
              <a:t>Effectively doubles income limit!  </a:t>
            </a:r>
          </a:p>
          <a:p>
            <a:pPr marL="1006475" lvl="2" indent="-457200">
              <a:buFont typeface="+mj-lt"/>
              <a:buAutoNum type="arabicPeriod"/>
            </a:pPr>
            <a:r>
              <a:rPr lang="en-US" dirty="0" smtClean="0"/>
              <a:t>Think of it as counting only $.50 on the dollar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Unearned Income</a:t>
            </a:r>
          </a:p>
          <a:p>
            <a:pPr lvl="1"/>
            <a:r>
              <a:rPr lang="en-US" dirty="0" smtClean="0"/>
              <a:t>Disregard:  $20</a:t>
            </a:r>
          </a:p>
          <a:p>
            <a:pPr marL="1050925" lvl="2" indent="-457200">
              <a:buFont typeface="+mj-lt"/>
              <a:buAutoNum type="arabicPeriod"/>
            </a:pPr>
            <a:r>
              <a:rPr lang="en-US" dirty="0" smtClean="0"/>
              <a:t>Disregards </a:t>
            </a:r>
            <a:r>
              <a:rPr lang="en-US" dirty="0"/>
              <a:t>apply to spousal income, too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sz="2000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Resources Count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/>
          <a:lstStyle/>
          <a:p>
            <a:r>
              <a:rPr lang="en-US" dirty="0" smtClean="0"/>
              <a:t>General rule – all resources count</a:t>
            </a:r>
          </a:p>
          <a:p>
            <a:pPr lvl="1"/>
            <a:r>
              <a:rPr lang="en-US" dirty="0" smtClean="0"/>
              <a:t>Including retirement </a:t>
            </a:r>
            <a:r>
              <a:rPr lang="en-US" dirty="0"/>
              <a:t>assets </a:t>
            </a:r>
            <a:r>
              <a:rPr lang="en-US" dirty="0" smtClean="0"/>
              <a:t>and spouse’s resources</a:t>
            </a:r>
          </a:p>
          <a:p>
            <a:endParaRPr lang="en-US" sz="1000" dirty="0" smtClean="0"/>
          </a:p>
          <a:p>
            <a:r>
              <a:rPr lang="en-US" dirty="0" smtClean="0"/>
              <a:t>Exceptions </a:t>
            </a:r>
            <a:r>
              <a:rPr lang="en-US" sz="2200" dirty="0" smtClean="0"/>
              <a:t>(plus others, see MAEH 340.8): </a:t>
            </a:r>
            <a:r>
              <a:rPr lang="en-US" dirty="0" smtClean="0"/>
              <a:t>		</a:t>
            </a:r>
          </a:p>
          <a:p>
            <a:pPr lvl="1"/>
            <a:r>
              <a:rPr lang="en-US" dirty="0" smtClean="0"/>
              <a:t>House used as residence </a:t>
            </a:r>
          </a:p>
          <a:p>
            <a:pPr lvl="1"/>
            <a:r>
              <a:rPr lang="en-US" dirty="0" smtClean="0"/>
              <a:t>Household goods, clothing, et cet.</a:t>
            </a:r>
          </a:p>
          <a:p>
            <a:pPr lvl="1"/>
            <a:r>
              <a:rPr lang="en-US" dirty="0" smtClean="0"/>
              <a:t>One motor vehicle			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Exception to the resource test altogether:</a:t>
            </a:r>
          </a:p>
          <a:p>
            <a:pPr lvl="1"/>
            <a:r>
              <a:rPr lang="en-US" dirty="0" smtClean="0"/>
              <a:t>If child under age 21 in household, no resource test </a:t>
            </a:r>
            <a:r>
              <a:rPr lang="en-US" i="1" dirty="0" smtClean="0"/>
              <a:t>for</a:t>
            </a:r>
            <a:r>
              <a:rPr lang="en-US" dirty="0" smtClean="0"/>
              <a:t> </a:t>
            </a:r>
            <a:r>
              <a:rPr lang="en-US" i="1" dirty="0" smtClean="0"/>
              <a:t>the parent </a:t>
            </a:r>
            <a:r>
              <a:rPr lang="en-US" dirty="0" smtClean="0"/>
              <a:t>for Healthy Horizons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– take 3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Kanye (age 32) and Kim (age 34) live off Kim’s Social Security Disability of $1720 per month </a:t>
            </a:r>
            <a:r>
              <a:rPr lang="en-US" u="sng" dirty="0" smtClean="0"/>
              <a:t>and Kanye’s gross earnings of $2065 per month</a:t>
            </a:r>
            <a:r>
              <a:rPr lang="en-US" dirty="0" smtClean="0"/>
              <a:t>. Kim has Medicare. Does either qualify for Medicaid?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172390"/>
              </p:ext>
            </p:extLst>
          </p:nvPr>
        </p:nvGraphicFramePr>
        <p:xfrm>
          <a:off x="304800" y="3581400"/>
          <a:ext cx="8381999" cy="2301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762"/>
                <a:gridCol w="1833638"/>
                <a:gridCol w="4419599"/>
              </a:tblGrid>
              <a:tr h="5638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Medicaid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 anchor="ctr"/>
                </a:tc>
              </a:tr>
              <a:tr h="8875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Kanye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Now over</a:t>
                      </a:r>
                      <a:r>
                        <a:rPr lang="en-US" baseline="0" dirty="0" smtClean="0"/>
                        <a:t> income, unless meets MAWD disability standard</a:t>
                      </a:r>
                      <a:endParaRPr lang="en-US" dirty="0"/>
                    </a:p>
                  </a:txBody>
                  <a:tcPr anchor="ctr"/>
                </a:tc>
              </a:tr>
              <a:tr h="8499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With</a:t>
                      </a:r>
                      <a:r>
                        <a:rPr lang="en-US" baseline="0" dirty="0" smtClean="0"/>
                        <a:t> minimal work -&gt; MAWD</a:t>
                      </a:r>
                    </a:p>
                    <a:p>
                      <a:pPr algn="ctr"/>
                      <a:r>
                        <a:rPr lang="en-US" baseline="0" dirty="0" smtClean="0"/>
                        <a:t>Countable income: $2,700 (1700+1000)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93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How to Apply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503920" cy="4724400"/>
          </a:xfrm>
        </p:spPr>
        <p:txBody>
          <a:bodyPr/>
          <a:lstStyle/>
          <a:p>
            <a:r>
              <a:rPr lang="en-US" dirty="0" smtClean="0"/>
              <a:t>Online:		COMPASS  </a:t>
            </a:r>
            <a:r>
              <a:rPr lang="en-US" i="1" dirty="0" smtClean="0"/>
              <a:t>or</a:t>
            </a:r>
            <a:r>
              <a:rPr lang="en-US" dirty="0" smtClean="0"/>
              <a:t>  </a:t>
            </a:r>
            <a:r>
              <a:rPr lang="en-US" strike="sngStrike" dirty="0" smtClean="0"/>
              <a:t>Healthcare.gov</a:t>
            </a:r>
          </a:p>
          <a:p>
            <a:pPr marL="0" indent="0">
              <a:buNone/>
            </a:pPr>
            <a:r>
              <a:rPr lang="en-US" sz="2000" dirty="0" smtClean="0"/>
              <a:t>				</a:t>
            </a:r>
            <a:endParaRPr lang="en-US" sz="1000" dirty="0" smtClean="0"/>
          </a:p>
          <a:p>
            <a:r>
              <a:rPr lang="en-US" dirty="0" smtClean="0"/>
              <a:t>By phone:	</a:t>
            </a:r>
            <a:r>
              <a:rPr lang="en-US" dirty="0"/>
              <a:t>	</a:t>
            </a:r>
            <a:r>
              <a:rPr lang="en-US" dirty="0" smtClean="0"/>
              <a:t>866-550-4355   </a:t>
            </a:r>
            <a:r>
              <a:rPr lang="en-US" sz="2200" dirty="0" smtClean="0"/>
              <a:t>	</a:t>
            </a:r>
            <a:r>
              <a:rPr lang="en-US" dirty="0" smtClean="0"/>
              <a:t>		</a:t>
            </a:r>
            <a:endParaRPr lang="en-US" sz="22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dirty="0" smtClean="0"/>
              <a:t>By mail:		paper application </a:t>
            </a:r>
            <a:r>
              <a:rPr lang="en-US" sz="2400" dirty="0" smtClean="0"/>
              <a:t>	</a:t>
            </a:r>
            <a:r>
              <a:rPr lang="en-US" sz="2000" dirty="0" smtClean="0"/>
              <a:t>(PA 600WD for MAWD)</a:t>
            </a:r>
          </a:p>
          <a:p>
            <a:endParaRPr lang="en-US" sz="1600" dirty="0" smtClean="0"/>
          </a:p>
          <a:p>
            <a:r>
              <a:rPr lang="en-US" dirty="0" smtClean="0"/>
              <a:t>In person:	@ County Assistance Office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*Strongly recommend COMPASS or applying by phone for consumers who appear eligible for  Medicaid.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0" name="Picture 2" descr="S:\users\Kfisher\Navigator grant\PHLP coverage landscape 10.2013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9" y="0"/>
            <a:ext cx="91229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44291" y="5410200"/>
            <a:ext cx="103909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quickly will an application be processed?</a:t>
            </a:r>
          </a:p>
          <a:p>
            <a:pPr lvl="1"/>
            <a:r>
              <a:rPr lang="en-US" dirty="0" smtClean="0"/>
              <a:t>30 days – normal processing timeframe</a:t>
            </a:r>
          </a:p>
          <a:p>
            <a:pPr lvl="1"/>
            <a:r>
              <a:rPr lang="en-US" dirty="0" smtClean="0"/>
              <a:t>5 days – for applicants who have a medical emergency 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Does the consumer have recent medical bills?</a:t>
            </a:r>
          </a:p>
          <a:p>
            <a:pPr lvl="1"/>
            <a:r>
              <a:rPr lang="en-US" dirty="0" smtClean="0"/>
              <a:t>Medicaid can be retroactive (up to 3 calendar months)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9" y="4114800"/>
            <a:ext cx="9067800" cy="224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93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03920" cy="4876800"/>
          </a:xfrm>
        </p:spPr>
        <p:txBody>
          <a:bodyPr/>
          <a:lstStyle/>
          <a:p>
            <a:endParaRPr lang="en-US" sz="1000" dirty="0" smtClean="0">
              <a:hlinkClick r:id="rId2"/>
            </a:endParaRPr>
          </a:p>
          <a:p>
            <a:r>
              <a:rPr lang="en-US" sz="2000" dirty="0" smtClean="0"/>
              <a:t>Medical </a:t>
            </a:r>
            <a:r>
              <a:rPr lang="en-US" sz="2000" dirty="0"/>
              <a:t>Assistance Eligibility Handbook</a:t>
            </a:r>
          </a:p>
          <a:p>
            <a:pPr lvl="1"/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services.dpw.state.pa.us/oimpolicymanuals/ma/index.htm</a:t>
            </a:r>
            <a:endParaRPr lang="en-US" sz="1800" dirty="0" smtClean="0"/>
          </a:p>
          <a:p>
            <a:r>
              <a:rPr lang="en-US" sz="2000" dirty="0" smtClean="0"/>
              <a:t>Center on Budget and Policy Priorities – ‘Beyond the Basics’ Series</a:t>
            </a:r>
          </a:p>
          <a:p>
            <a:pPr lvl="1"/>
            <a:r>
              <a:rPr lang="en-US" sz="1800" dirty="0" smtClean="0">
                <a:hlinkClick r:id="rId4"/>
              </a:rPr>
              <a:t>http</a:t>
            </a:r>
            <a:r>
              <a:rPr lang="en-US" sz="1800" dirty="0">
                <a:hlinkClick r:id="rId4"/>
              </a:rPr>
              <a:t>://www.healthreformbeyondthebasics.org</a:t>
            </a:r>
            <a:r>
              <a:rPr lang="en-US" sz="1600" dirty="0" smtClean="0">
                <a:hlinkClick r:id="rId4"/>
              </a:rPr>
              <a:t>/</a:t>
            </a:r>
            <a:endParaRPr lang="en-US" sz="1600" dirty="0" smtClean="0"/>
          </a:p>
          <a:p>
            <a:pPr lvl="1"/>
            <a:endParaRPr lang="en-US" sz="1500" dirty="0"/>
          </a:p>
          <a:p>
            <a:r>
              <a:rPr lang="en-US" sz="2000" dirty="0" smtClean="0"/>
              <a:t>PHLP Medical Assistance Eligibility Manual</a:t>
            </a:r>
          </a:p>
          <a:p>
            <a:pPr lvl="1"/>
            <a:r>
              <a:rPr lang="en-US" sz="1500" dirty="0">
                <a:hlinkClick r:id="rId5"/>
              </a:rPr>
              <a:t>http://www.phlp.org/wp-content/uploads/2016/05/Eligibility-Manual-Rev.-</a:t>
            </a:r>
            <a:r>
              <a:rPr lang="en-US" sz="1500" dirty="0" smtClean="0">
                <a:hlinkClick r:id="rId5"/>
              </a:rPr>
              <a:t>2016.pdf</a:t>
            </a:r>
            <a:endParaRPr lang="en-US" sz="1500" dirty="0" smtClean="0"/>
          </a:p>
          <a:p>
            <a:r>
              <a:rPr lang="en-US" sz="2000" dirty="0" smtClean="0"/>
              <a:t>PHLP MAWD Guide</a:t>
            </a:r>
          </a:p>
          <a:p>
            <a:pPr lvl="1"/>
            <a:r>
              <a:rPr lang="en-US" sz="1500" dirty="0">
                <a:hlinkClick r:id="rId6"/>
              </a:rPr>
              <a:t>http://</a:t>
            </a:r>
            <a:r>
              <a:rPr lang="en-US" sz="1500" dirty="0" smtClean="0">
                <a:hlinkClick r:id="rId6"/>
              </a:rPr>
              <a:t>www.phlp.org/wp-content/uploads/2016/02/MAWD-Guide-2016.pdf</a:t>
            </a:r>
            <a:r>
              <a:rPr lang="en-US" sz="1500" dirty="0" smtClean="0"/>
              <a:t> </a:t>
            </a:r>
            <a:endParaRPr lang="en-US" sz="1500" dirty="0"/>
          </a:p>
          <a:p>
            <a:r>
              <a:rPr lang="en-US" sz="2000" dirty="0" smtClean="0"/>
              <a:t>PHLP </a:t>
            </a:r>
            <a:r>
              <a:rPr lang="en-US" sz="2000" dirty="0"/>
              <a:t>Helpline: </a:t>
            </a:r>
            <a:r>
              <a:rPr lang="en-US" sz="2000" b="1" dirty="0" smtClean="0"/>
              <a:t> </a:t>
            </a:r>
            <a:r>
              <a:rPr lang="en-US" sz="2000" dirty="0"/>
              <a:t>1-800-274-3258 </a:t>
            </a:r>
          </a:p>
          <a:p>
            <a:pPr lvl="1"/>
            <a:r>
              <a:rPr lang="en-US" sz="1800" dirty="0" smtClean="0">
                <a:hlinkClick r:id="rId7"/>
              </a:rPr>
              <a:t>Kfisher@phlp.org</a:t>
            </a:r>
            <a:r>
              <a:rPr lang="en-US" sz="18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9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37457" y="1524000"/>
            <a:ext cx="8839200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2500" dirty="0" smtClean="0"/>
              <a:t>Categorical Eligibility</a:t>
            </a:r>
            <a:endParaRPr sz="25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00" y="2362200"/>
            <a:ext cx="4041775" cy="4005262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MAGI</a:t>
            </a:r>
          </a:p>
          <a:p>
            <a:pPr fontAlgn="auto">
              <a:spcAft>
                <a:spcPts val="0"/>
              </a:spcAft>
              <a:defRPr/>
            </a:pPr>
            <a:endParaRPr lang="en-US" sz="10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Adults </a:t>
            </a:r>
            <a:r>
              <a:rPr lang="en-US" sz="2400" dirty="0" smtClean="0"/>
              <a:t>(Expansion)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Children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Pregnant Women</a:t>
            </a:r>
          </a:p>
          <a:p>
            <a:pPr fontAlgn="auto">
              <a:spcAft>
                <a:spcPts val="0"/>
              </a:spcAft>
              <a:defRPr/>
            </a:pPr>
            <a:endParaRPr lang="en-US" sz="1600" dirty="0" smtClean="0"/>
          </a:p>
          <a:p>
            <a:pPr fontAlgn="auto">
              <a:spcAft>
                <a:spcPts val="0"/>
              </a:spcAft>
              <a:defRPr/>
            </a:pPr>
            <a:endParaRPr lang="en-US" sz="16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dirty="0" smtClean="0"/>
              <a:t>*no resource test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4038600" cy="3821112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Non-MAGI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1000" b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Persons with Disabilities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Workers with Disabilities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500" dirty="0" smtClean="0"/>
              <a:t>Seniors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Diagnosis of Breast or Cervical Cancer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6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500" dirty="0" smtClean="0"/>
              <a:t>  </a:t>
            </a:r>
          </a:p>
        </p:txBody>
      </p:sp>
      <p:sp>
        <p:nvSpPr>
          <p:cNvPr id="2253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Category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2E325-DF75-41BB-B939-5CCBCF67FC9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0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624" y="1524000"/>
            <a:ext cx="6784975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sz="2600" dirty="0" smtClean="0"/>
              <a:t>Income Eligibility </a:t>
            </a:r>
            <a:r>
              <a:rPr lang="en-US" sz="2600" dirty="0"/>
              <a:t>(</a:t>
            </a:r>
            <a:r>
              <a:rPr sz="2600" dirty="0" smtClean="0"/>
              <a:t>MAGI Categories)</a:t>
            </a:r>
            <a:endParaRPr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5" y="2471738"/>
            <a:ext cx="4041775" cy="3817937"/>
          </a:xfrm>
        </p:spPr>
        <p:txBody>
          <a:bodyPr numCol="2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300" dirty="0" smtClean="0"/>
              <a:t>Infants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300" dirty="0" smtClean="0"/>
              <a:t>   (age 0-1)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300" dirty="0"/>
              <a:t>Children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300" dirty="0" smtClean="0"/>
              <a:t>   (</a:t>
            </a:r>
            <a:r>
              <a:rPr lang="en-US" sz="2300" dirty="0"/>
              <a:t>age </a:t>
            </a:r>
            <a:r>
              <a:rPr lang="en-US" sz="2300" dirty="0" smtClean="0"/>
              <a:t>1-5)</a:t>
            </a:r>
            <a:endParaRPr lang="en-US" sz="23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300" dirty="0"/>
              <a:t>Children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300" dirty="0" smtClean="0"/>
              <a:t>   (</a:t>
            </a:r>
            <a:r>
              <a:rPr lang="en-US" sz="2300" dirty="0"/>
              <a:t>age </a:t>
            </a:r>
            <a:r>
              <a:rPr lang="en-US" sz="2300" dirty="0" smtClean="0"/>
              <a:t>6-18)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2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2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200" dirty="0" smtClean="0"/>
              <a:t>*Includes 5% disregard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/>
              <a:t>FPL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1000" dirty="0" smtClean="0"/>
              <a:t>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220%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162%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138%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2253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Medicaid Income Limits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2E325-DF75-41BB-B939-5CCBCF67FC9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quarter" idx="4"/>
          </p:nvPr>
        </p:nvSpPr>
        <p:spPr>
          <a:xfrm>
            <a:off x="4800600" y="2503488"/>
            <a:ext cx="4038600" cy="3821112"/>
          </a:xfrm>
        </p:spPr>
        <p:txBody>
          <a:bodyPr numCol="2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100" dirty="0" smtClean="0"/>
              <a:t>Pregnant Women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0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dirty="0" smtClean="0"/>
              <a:t>Adults 	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100" dirty="0" smtClean="0"/>
              <a:t>(expansion)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1800" b="1" dirty="0" smtClean="0"/>
              <a:t>*See MAEH 312 Appendices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/>
              <a:t>FPL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220%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/>
              <a:t>138% </a:t>
            </a:r>
          </a:p>
        </p:txBody>
      </p:sp>
    </p:spTree>
    <p:extLst>
      <p:ext uri="{BB962C8B-B14F-4D97-AF65-F5344CB8AC3E}">
        <p14:creationId xmlns:p14="http://schemas.microsoft.com/office/powerpoint/2010/main" val="148537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800" dirty="0" smtClean="0"/>
              <a:t>Medical Assistance Eligibility Handbook (MAEH)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8077E-DAC4-4FD2-A0F2-AB435095C9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784306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2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14400" y="3048000"/>
            <a:ext cx="7239000" cy="1752600"/>
          </a:xfrm>
        </p:spPr>
        <p:txBody>
          <a:bodyPr/>
          <a:lstStyle/>
          <a:p>
            <a:r>
              <a:rPr lang="en-US" sz="2800" dirty="0" smtClean="0"/>
              <a:t>MAGI Adult Category </a:t>
            </a:r>
          </a:p>
          <a:p>
            <a:r>
              <a:rPr lang="en-US" sz="2800" dirty="0" smtClean="0"/>
              <a:t>(aka Medicaid expansion)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Medicaid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AEE-7A36-4F2D-8353-26520E3DF34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bout PHLP Apprise event 06 2012">
  <a:themeElements>
    <a:clrScheme name="PHLP">
      <a:dk1>
        <a:sysClr val="windowText" lastClr="000000"/>
      </a:dk1>
      <a:lt1>
        <a:sysClr val="window" lastClr="FFFFFF"/>
      </a:lt1>
      <a:dk2>
        <a:srgbClr val="03528D"/>
      </a:dk2>
      <a:lt2>
        <a:srgbClr val="C5D1D7"/>
      </a:lt2>
      <a:accent1>
        <a:srgbClr val="994224"/>
      </a:accent1>
      <a:accent2>
        <a:srgbClr val="CCB400"/>
      </a:accent2>
      <a:accent3>
        <a:srgbClr val="03528D"/>
      </a:accent3>
      <a:accent4>
        <a:srgbClr val="8C7B70"/>
      </a:accent4>
      <a:accent5>
        <a:srgbClr val="8FB08C"/>
      </a:accent5>
      <a:accent6>
        <a:srgbClr val="D19049"/>
      </a:accent6>
      <a:hlink>
        <a:srgbClr val="03528D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About PHLP Apprise event 06 2012</Template>
  <TotalTime>6607</TotalTime>
  <Words>2561</Words>
  <Application>Microsoft Office PowerPoint</Application>
  <PresentationFormat>On-screen Show (4:3)</PresentationFormat>
  <Paragraphs>786</Paragraphs>
  <Slides>51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About PHLP Apprise event 06 2012</vt:lpstr>
      <vt:lpstr>Medicaid Eligibility Introduction and Overview</vt:lpstr>
      <vt:lpstr>Topics</vt:lpstr>
      <vt:lpstr>Eligibility Basics</vt:lpstr>
      <vt:lpstr>Eligibility Basics</vt:lpstr>
      <vt:lpstr>PowerPoint Presentation</vt:lpstr>
      <vt:lpstr>Category</vt:lpstr>
      <vt:lpstr>Medicaid Income Limits</vt:lpstr>
      <vt:lpstr> Medical Assistance Eligibility Handbook (MAEH)</vt:lpstr>
      <vt:lpstr>Medicaid Eligibility</vt:lpstr>
      <vt:lpstr>Newly Eligible Adults</vt:lpstr>
      <vt:lpstr>Example</vt:lpstr>
      <vt:lpstr>COMPASS Tip</vt:lpstr>
      <vt:lpstr>COMPASS Tip</vt:lpstr>
      <vt:lpstr>Income</vt:lpstr>
      <vt:lpstr>Medicaid Eligibility</vt:lpstr>
      <vt:lpstr>Category</vt:lpstr>
      <vt:lpstr>Income Limits</vt:lpstr>
      <vt:lpstr>Income Limits</vt:lpstr>
      <vt:lpstr>Income Limits</vt:lpstr>
      <vt:lpstr>CHIP Income Limits</vt:lpstr>
      <vt:lpstr>Example</vt:lpstr>
      <vt:lpstr>Modified Adjusted Gross Income</vt:lpstr>
      <vt:lpstr>What Income Counts</vt:lpstr>
      <vt:lpstr>What Income Counts</vt:lpstr>
      <vt:lpstr>Example: income types</vt:lpstr>
      <vt:lpstr>Example: income types</vt:lpstr>
      <vt:lpstr>Household Size </vt:lpstr>
      <vt:lpstr>Household Size for MAGI</vt:lpstr>
      <vt:lpstr>Immigration Status</vt:lpstr>
      <vt:lpstr>Immigration Status Overview</vt:lpstr>
      <vt:lpstr>Lawfully Present</vt:lpstr>
      <vt:lpstr>Qualified</vt:lpstr>
      <vt:lpstr>Medicaid Eligibility</vt:lpstr>
      <vt:lpstr>SSI vs SSDI</vt:lpstr>
      <vt:lpstr>Healthy Horizons</vt:lpstr>
      <vt:lpstr>Income Limits</vt:lpstr>
      <vt:lpstr>Breast &amp; Cervical Cancer Prevention and Treatment </vt:lpstr>
      <vt:lpstr>Example – take 2</vt:lpstr>
      <vt:lpstr>Medicaid Eligibility</vt:lpstr>
      <vt:lpstr>MAWD</vt:lpstr>
      <vt:lpstr>MAWD</vt:lpstr>
      <vt:lpstr>MAWD–Types of Client</vt:lpstr>
      <vt:lpstr>Income Limits</vt:lpstr>
      <vt:lpstr>MAWD</vt:lpstr>
      <vt:lpstr>What Income Counts</vt:lpstr>
      <vt:lpstr>What Resources Count</vt:lpstr>
      <vt:lpstr>Example – take 3</vt:lpstr>
      <vt:lpstr>How to Apply</vt:lpstr>
      <vt:lpstr>How to Apply</vt:lpstr>
      <vt:lpstr>How to Apply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Pieces Together: Medicaid, CHIP, and Subsidized Coverage through the Marketplace</dc:title>
  <dc:creator>Kyle Fisher</dc:creator>
  <cp:lastModifiedBy>Kyle Fisher</cp:lastModifiedBy>
  <cp:revision>328</cp:revision>
  <cp:lastPrinted>2016-11-17T21:29:53Z</cp:lastPrinted>
  <dcterms:created xsi:type="dcterms:W3CDTF">2013-09-19T20:36:45Z</dcterms:created>
  <dcterms:modified xsi:type="dcterms:W3CDTF">2016-11-18T19:38:09Z</dcterms:modified>
</cp:coreProperties>
</file>